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37" r:id="rId2"/>
    <p:sldId id="368" r:id="rId3"/>
    <p:sldId id="367" r:id="rId4"/>
    <p:sldId id="374" r:id="rId5"/>
    <p:sldId id="366" r:id="rId6"/>
    <p:sldId id="369" r:id="rId7"/>
    <p:sldId id="373" r:id="rId8"/>
    <p:sldId id="372" r:id="rId9"/>
    <p:sldId id="356" r:id="rId1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292"/>
    <a:srgbClr val="FF0000"/>
    <a:srgbClr val="7AC9FE"/>
    <a:srgbClr val="8FC9E3"/>
    <a:srgbClr val="1479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4" autoAdjust="0"/>
    <p:restoredTop sz="93525" autoAdjust="0"/>
  </p:normalViewPr>
  <p:slideViewPr>
    <p:cSldViewPr>
      <p:cViewPr>
        <p:scale>
          <a:sx n="80" d="100"/>
          <a:sy n="80" d="100"/>
        </p:scale>
        <p:origin x="-12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6" charset="-128"/>
              </a:defRPr>
            </a:lvl1pPr>
          </a:lstStyle>
          <a:p>
            <a:pPr>
              <a:defRPr/>
            </a:pPr>
            <a:fld id="{F3A4DE32-9FC4-4B7D-9EC3-5FABFC7C9074}" type="datetime1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6" charset="-128"/>
              </a:defRPr>
            </a:lvl1pPr>
          </a:lstStyle>
          <a:p>
            <a:pPr>
              <a:defRPr/>
            </a:pPr>
            <a:fld id="{35733A9F-189C-4EFF-8E09-C6777C36B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81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762BB63C-8570-4F5F-83CA-5D1238A2BEFD}" type="datetime1">
              <a:rPr lang="ru-RU"/>
              <a:pPr>
                <a:defRPr/>
              </a:pPr>
              <a:t>08.11.2016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571673C0-D85D-4A9F-9298-71A29D302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385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673C0-D85D-4A9F-9298-71A29D302D9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93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673C0-D85D-4A9F-9298-71A29D302D9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93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673C0-D85D-4A9F-9298-71A29D302D9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93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673C0-D85D-4A9F-9298-71A29D302D9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93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673C0-D85D-4A9F-9298-71A29D302D9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93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673C0-D85D-4A9F-9298-71A29D302D9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93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673C0-D85D-4A9F-9298-71A29D302D9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93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673C0-D85D-4A9F-9298-71A29D302D9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93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673C0-D85D-4A9F-9298-71A29D302D9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9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252E-245B-4B95-8F1E-23B0EAC63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A9BE-705F-405B-9A39-63A5877589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98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252E-245B-4B95-8F1E-23B0EAC63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A9BE-705F-405B-9A39-63A5877589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36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252E-245B-4B95-8F1E-23B0EAC63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A9BE-705F-405B-9A39-63A5877589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25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252E-245B-4B95-8F1E-23B0EAC63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A9BE-705F-405B-9A39-63A5877589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75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252E-245B-4B95-8F1E-23B0EAC63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A9BE-705F-405B-9A39-63A5877589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2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252E-245B-4B95-8F1E-23B0EAC63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A9BE-705F-405B-9A39-63A5877589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58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252E-245B-4B95-8F1E-23B0EAC63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A9BE-705F-405B-9A39-63A5877589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69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252E-245B-4B95-8F1E-23B0EAC63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A9BE-705F-405B-9A39-63A5877589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82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252E-245B-4B95-8F1E-23B0EAC63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A9BE-705F-405B-9A39-63A5877589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0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252E-245B-4B95-8F1E-23B0EAC63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A9BE-705F-405B-9A39-63A5877589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74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252E-245B-4B95-8F1E-23B0EAC63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A9BE-705F-405B-9A39-63A5877589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9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1C5252E-245B-4B95-8F1E-23B0EAC63DDF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08.11.2016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733A9BE-705F-405B-9A39-63A58775897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289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hyperlink" Target="https://ru.wikipedia.org/wiki/%D0%94%D1%80%D0%B5%D0%B2%D0%BD%D0%B5%D0%B3%D1%80%D0%B5%D1%87%D0%B5%D1%81%D0%BA%D0%B8%D0%B9_%D1%8F%D0%B7%D1%8B%D0%BA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Design\Desktop\СОВКОМБАНК\презентация\Новая папка\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572" y="1214422"/>
            <a:ext cx="7704856" cy="423080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105292"/>
                </a:solidFill>
              </a:rPr>
              <a:t>Развитие партнёрства в кризис. </a:t>
            </a:r>
            <a:br>
              <a:rPr lang="ru-RU" b="1" dirty="0" smtClean="0">
                <a:solidFill>
                  <a:srgbClr val="105292"/>
                </a:solidFill>
              </a:rPr>
            </a:br>
            <a:r>
              <a:rPr lang="ru-RU" b="1" dirty="0" smtClean="0">
                <a:solidFill>
                  <a:srgbClr val="105292"/>
                </a:solidFill>
              </a:rPr>
              <a:t>Последствия оптимизации штатов и ресурсов у заказчика и исполнителя.</a:t>
            </a:r>
            <a:endParaRPr lang="ru-RU" b="1" dirty="0">
              <a:solidFill>
                <a:srgbClr val="105292"/>
              </a:solidFill>
            </a:endParaRPr>
          </a:p>
        </p:txBody>
      </p:sp>
      <p:pic>
        <p:nvPicPr>
          <p:cNvPr id="6" name="Picture 24" descr="C:\Users\Design\Desktop\СОВКОМБАНК\презентация\Новая папка\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48286" y="756965"/>
            <a:ext cx="56882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021288"/>
            <a:ext cx="48690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Автор: Кулаченкова Алёна Игоревна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Design\Desktop\СОВКОМБАНК\презентация\Новая папка\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105292"/>
                </a:solidFill>
              </a:rPr>
              <a:t>Кризис - </a:t>
            </a:r>
            <a:endParaRPr lang="ru-RU" b="1" dirty="0">
              <a:solidFill>
                <a:srgbClr val="105292"/>
              </a:solidFill>
            </a:endParaRPr>
          </a:p>
        </p:txBody>
      </p:sp>
      <p:pic>
        <p:nvPicPr>
          <p:cNvPr id="6" name="Picture 24" descr="C:\Users\Design\Desktop\СОВКОМБАНК\презентация\Новая папка\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1404064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ru-RU" dirty="0">
                <a:hlinkClick r:id="rId5" tooltip="Древнегреческий язык"/>
              </a:rPr>
              <a:t>др.-греч.</a:t>
            </a:r>
            <a:r>
              <a:rPr lang="ru-RU" dirty="0"/>
              <a:t> </a:t>
            </a:r>
            <a:r>
              <a:rPr lang="ru-RU" dirty="0" err="1"/>
              <a:t>κρίσις</a:t>
            </a:r>
            <a:r>
              <a:rPr lang="ru-RU" dirty="0"/>
              <a:t> – решение; поворотный пункт) — переворот, пора переходного </a:t>
            </a:r>
            <a:r>
              <a:rPr lang="ru-RU" dirty="0" smtClean="0"/>
              <a:t>состояния, перелом, </a:t>
            </a:r>
            <a:r>
              <a:rPr lang="ru-RU" dirty="0"/>
              <a:t>состояние, при котором существующие средства достижения целей становятся неадекватными, в результате чего возникают непредсказуемые </a:t>
            </a:r>
            <a:r>
              <a:rPr lang="ru-RU" dirty="0" smtClean="0"/>
              <a:t>ситуации.</a:t>
            </a:r>
            <a:endParaRPr lang="ru-RU" dirty="0"/>
          </a:p>
        </p:txBody>
      </p:sp>
      <p:pic>
        <p:nvPicPr>
          <p:cNvPr id="3076" name="Picture 4" descr="http://triarh.kz/wp-content/uploads/2015/09/Crisis-Edite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008" y="3687474"/>
            <a:ext cx="4211960" cy="266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22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Design\Desktop\СОВКОМБАНК\презентация\Новая папка\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15639"/>
            <a:ext cx="7704856" cy="91843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105292"/>
                </a:solidFill>
              </a:rPr>
              <a:t>Пути преодоления кризиса</a:t>
            </a:r>
            <a:endParaRPr lang="ru-RU" b="1" dirty="0">
              <a:solidFill>
                <a:srgbClr val="105292"/>
              </a:solidFill>
            </a:endParaRPr>
          </a:p>
        </p:txBody>
      </p:sp>
      <p:pic>
        <p:nvPicPr>
          <p:cNvPr id="6" name="Picture 24" descr="C:\Users\Design\Desktop\СОВКОМБАНК\презентация\Новая папка\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48286" y="756965"/>
            <a:ext cx="56882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536174"/>
            <a:ext cx="55446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Отказ от «долгих»/сомнительных  проектов,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Сокращение «золотой пыли» (затрат на ТОР и </a:t>
            </a:r>
            <a:r>
              <a:rPr lang="en-US" b="1" dirty="0" smtClean="0"/>
              <a:t>VIP)</a:t>
            </a:r>
            <a:r>
              <a:rPr lang="ru-RU" b="1" dirty="0" smtClean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Переезды,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Активное использование онлайн-инструментов, приложений,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Получение дополнительных скидок от партнёров,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4098" name="Picture 2" descr="http://autoreno.ru/images/gruzchiki%20na%20cha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90" y="3722160"/>
            <a:ext cx="2851924" cy="2138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s3.amazonaws.com/systemimage/41072278_Subscription_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90" y="1598841"/>
            <a:ext cx="2966073" cy="212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20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Design\Desktop\СОВКОМБАНК\презентация\Новая папка\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15639"/>
            <a:ext cx="7704856" cy="91843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105292"/>
                </a:solidFill>
              </a:rPr>
              <a:t>Пути преодоления кризиса</a:t>
            </a:r>
            <a:endParaRPr lang="ru-RU" b="1" dirty="0">
              <a:solidFill>
                <a:srgbClr val="105292"/>
              </a:solidFill>
            </a:endParaRPr>
          </a:p>
        </p:txBody>
      </p:sp>
      <p:pic>
        <p:nvPicPr>
          <p:cNvPr id="6" name="Picture 24" descr="C:\Users\Design\Desktop\СОВКОМБАНК\презентация\Новая папка\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48286" y="756965"/>
            <a:ext cx="56882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3250" y="1536174"/>
            <a:ext cx="80132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Оптимизация складских остатков и закупок, расходов, помещений, персонала,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Аутсорсинг затратных/непрофильных функций,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Увеличение качества и сервисов…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5126" name="Picture 6" descr="http://biznesinalogi.com/wp-content/uploads/2015/06/Screenshot_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42495"/>
            <a:ext cx="2808312" cy="213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nextup.info/wp-content/uploads/2016/02/Phot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08104"/>
            <a:ext cx="2736304" cy="205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Design\Desktop\СОВКОМБАНК\презентация\Новая папка\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56965"/>
            <a:ext cx="8100900" cy="1325369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105292"/>
                </a:solidFill>
              </a:rPr>
              <a:t>Последствия оптимизации ресурсов и персонала:</a:t>
            </a:r>
            <a:endParaRPr lang="ru-RU" b="1" dirty="0">
              <a:solidFill>
                <a:srgbClr val="105292"/>
              </a:solidFill>
            </a:endParaRPr>
          </a:p>
        </p:txBody>
      </p:sp>
      <p:pic>
        <p:nvPicPr>
          <p:cNvPr id="6" name="Picture 24" descr="C:\Users\Design\Desktop\СОВКОМБАНК\презентация\Новая папка\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48286" y="756965"/>
            <a:ext cx="56882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2204864"/>
            <a:ext cx="62426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Выведение всех штатных уборщиц в </a:t>
            </a:r>
            <a:r>
              <a:rPr lang="ru-RU" b="1" dirty="0" err="1" smtClean="0"/>
              <a:t>клининговую</a:t>
            </a:r>
            <a:r>
              <a:rPr lang="ru-RU" b="1" dirty="0" smtClean="0"/>
              <a:t> компанию,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Увеличение рабочей нагрузки на руководителей и исполнителей,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Плохая преемственность по текущим заявкам и процессам,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Снижение качества и сервисов.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7" name="Picture 2" descr="C:\Users\KulachenkovaAI\Pictures\Контакт-центры\5kF1wF0AFY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6912"/>
            <a:ext cx="165618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15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Design\Desktop\СОВКОМБАНК\презентация\Новая папка\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908" y="755205"/>
            <a:ext cx="7704856" cy="91843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105292"/>
                </a:solidFill>
              </a:rPr>
              <a:t>Решения, минимизация рисков:</a:t>
            </a:r>
            <a:br>
              <a:rPr lang="ru-RU" b="1" dirty="0" smtClean="0">
                <a:solidFill>
                  <a:srgbClr val="105292"/>
                </a:solidFill>
              </a:rPr>
            </a:br>
            <a:endParaRPr lang="ru-RU" b="1" dirty="0">
              <a:solidFill>
                <a:srgbClr val="105292"/>
              </a:solidFill>
            </a:endParaRPr>
          </a:p>
        </p:txBody>
      </p:sp>
      <p:pic>
        <p:nvPicPr>
          <p:cNvPr id="6" name="Picture 24" descr="C:\Users\Design\Desktop\СОВКОМБАНК\презентация\Новая папка\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1520" y="1412776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Выстраивание доверительных, конструктивных отношений с руководством Исполнителя,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Включение поставщика как полноценное звено в процессы Заказчика,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Перевод подготовки внутренней отчётности в зону ответственности Исполнителя,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Регулярная «сверка часов» по новым процессам,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Увеличение объёмов, качества, сервисов,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/>
              <a:t>Совместный мониторинг оптимизации ресурсов.</a:t>
            </a:r>
            <a:endParaRPr lang="ru-RU" b="1" dirty="0"/>
          </a:p>
        </p:txBody>
      </p:sp>
      <p:pic>
        <p:nvPicPr>
          <p:cNvPr id="8" name="Picture 3" descr="C:\Users\KulachenkovaAI\Pictures\Контакт-центры\رقابت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29096"/>
            <a:ext cx="244827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s://3.bp.blogspot.com/-k1XBjjtT7Nw/VzSn_NNhDnI/AAAAAAAACkE/Bndqce1pC0EiQWeDFJlRteGNKqmAxf_FgCLcB/s1600/succ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83286"/>
            <a:ext cx="4464496" cy="170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34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Design\Desktop\СОВКОМБАНК\презентация\Новая папка\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0653"/>
            <a:ext cx="7704856" cy="91843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105292"/>
                </a:solidFill>
              </a:rPr>
              <a:t>Как это выглядит:</a:t>
            </a:r>
            <a:endParaRPr lang="ru-RU" b="1" dirty="0">
              <a:solidFill>
                <a:srgbClr val="105292"/>
              </a:solidFill>
            </a:endParaRPr>
          </a:p>
        </p:txBody>
      </p:sp>
      <p:pic>
        <p:nvPicPr>
          <p:cNvPr id="6" name="Picture 24" descr="C:\Users\Design\Desktop\СОВКОМБАНК\презентация\Новая папка\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405398"/>
            <a:ext cx="88569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7788"/>
            <a:ext cx="8712967" cy="501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20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Design\Desktop\СОВКОМБАНК\презентация\Новая папка\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572" y="1214422"/>
            <a:ext cx="7704856" cy="91843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105292"/>
                </a:solidFill>
              </a:rPr>
              <a:t>Вывод:</a:t>
            </a:r>
            <a:endParaRPr lang="ru-RU" b="1" dirty="0">
              <a:solidFill>
                <a:srgbClr val="105292"/>
              </a:solidFill>
            </a:endParaRPr>
          </a:p>
        </p:txBody>
      </p:sp>
      <p:pic>
        <p:nvPicPr>
          <p:cNvPr id="6" name="Picture 24" descr="C:\Users\Design\Desktop\СОВКОМБАНК\презентация\Новая папка\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28374" y="2060848"/>
            <a:ext cx="597666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r>
              <a:rPr lang="ru-RU" b="1" dirty="0" smtClean="0"/>
              <a:t>Если Исполнитель и Заказчик готовы быть партнёрами и помогать друг другу, то можно не только преодолеть кризис и его последствия, но и развиваться.</a:t>
            </a:r>
          </a:p>
          <a:p>
            <a:endParaRPr lang="ru-RU" b="1" dirty="0" smtClean="0"/>
          </a:p>
          <a:p>
            <a:r>
              <a:rPr lang="ru-RU" b="1" dirty="0" smtClean="0"/>
              <a:t>Важно поддерживать взаимную ответственность и </a:t>
            </a:r>
            <a:r>
              <a:rPr lang="ru-RU" b="1" dirty="0" smtClean="0"/>
              <a:t> прозрачность в сотрудничестве.</a:t>
            </a:r>
            <a:endParaRPr lang="ru-RU" b="1" dirty="0"/>
          </a:p>
        </p:txBody>
      </p:sp>
      <p:pic>
        <p:nvPicPr>
          <p:cNvPr id="7" name="Picture 4" descr="C:\Users\KulachenkovaAI\Pictures\Контакт-центры\15392718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40" y="2996952"/>
            <a:ext cx="2313639" cy="214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96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Design\Desktop\СОВКОМБАНК\презентация\Новая папка\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16" y="469448"/>
            <a:ext cx="5112568" cy="720080"/>
          </a:xfrm>
        </p:spPr>
        <p:txBody>
          <a:bodyPr>
            <a:normAutofit/>
          </a:bodyPr>
          <a:lstStyle/>
          <a:p>
            <a:pPr algn="l"/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4" descr="C:\Users\Design\Desktop\СОВКОМБАНК\презентация\Новая папка\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0" y="1988840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</a:t>
            </a:r>
            <a:r>
              <a:rPr lang="ru-RU" b="1" dirty="0" smtClean="0"/>
              <a:t>Готова ответить на вопросы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C:\Users\KulachenkovaAI\Pictures\Картриджи\i (3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841526"/>
            <a:ext cx="201622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8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37494</TotalTime>
  <Words>227</Words>
  <Application>Microsoft Office PowerPoint</Application>
  <PresentationFormat>Экран (4:3)</PresentationFormat>
  <Paragraphs>48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2_Тема Office</vt:lpstr>
      <vt:lpstr>Развитие партнёрства в кризис.  Последствия оптимизации штатов и ресурсов у заказчика и исполнителя.</vt:lpstr>
      <vt:lpstr>Кризис - </vt:lpstr>
      <vt:lpstr>Пути преодоления кризиса</vt:lpstr>
      <vt:lpstr>Пути преодоления кризиса</vt:lpstr>
      <vt:lpstr>Последствия оптимизации ресурсов и персонала:</vt:lpstr>
      <vt:lpstr>Решения, минимизация рисков: </vt:lpstr>
      <vt:lpstr>Как это выглядит:</vt:lpstr>
      <vt:lpstr>Вывод:</vt:lpstr>
      <vt:lpstr>Спасибо за внимание!</vt:lpstr>
    </vt:vector>
  </TitlesOfParts>
  <Company>UralSOFT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User</cp:lastModifiedBy>
  <cp:revision>770</cp:revision>
  <cp:lastPrinted>2015-05-19T14:26:34Z</cp:lastPrinted>
  <dcterms:created xsi:type="dcterms:W3CDTF">2012-07-20T11:13:41Z</dcterms:created>
  <dcterms:modified xsi:type="dcterms:W3CDTF">2016-11-08T22:36:07Z</dcterms:modified>
</cp:coreProperties>
</file>