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9855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6650-CE43-462D-8876-F80E10DDE2A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FF0E-40E3-4D4C-B658-DB1FC40D8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FF0E-40E3-4D4C-B658-DB1FC40D81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vuar.s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6590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Неэкономная экономия: как сократить затраты на моющие средства в период кризиса? Возможно ли импортозамещение?</a:t>
            </a:r>
            <a:endParaRPr lang="ru-RU" sz="3600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165304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Генеральная отмывка кафельной плитки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 №1 «Экономный способ»</a:t>
            </a:r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7" name="Рисунок 6" descr="20150402_094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132856"/>
            <a:ext cx="6120680" cy="3888432"/>
          </a:xfrm>
          <a:prstGeom prst="rect">
            <a:avLst/>
          </a:prstGeom>
        </p:spPr>
      </p:pic>
      <p:pic>
        <p:nvPicPr>
          <p:cNvPr id="5" name="Рисунок 4" descr="gsvil4-1_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276872"/>
            <a:ext cx="2748968" cy="207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r>
              <a:rPr lang="ru-RU" dirty="0" smtClean="0"/>
              <a:t>Готовый раствор 1/10</a:t>
            </a:r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6" name="Рисунок 5" descr="20150402_085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644341" cy="429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моющих средств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492896"/>
            <a:ext cx="7498080" cy="2485256"/>
          </a:xfrm>
        </p:spPr>
        <p:txBody>
          <a:bodyPr/>
          <a:lstStyle/>
          <a:p>
            <a:r>
              <a:rPr lang="ru-RU" dirty="0" smtClean="0"/>
              <a:t>Стиральный порошок</a:t>
            </a:r>
          </a:p>
          <a:p>
            <a:r>
              <a:rPr lang="ru-RU" dirty="0" smtClean="0"/>
              <a:t>Хозяйственное мыло</a:t>
            </a:r>
          </a:p>
          <a:p>
            <a:r>
              <a:rPr lang="ru-RU" dirty="0" smtClean="0"/>
              <a:t>Хлорка</a:t>
            </a:r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Хозяйственное мыло- это щелочь, которая разрушает поверхность и делает ее пористой, в соответствии с этим, в поры будет забиваться все больше и больше грязи.</a:t>
            </a:r>
          </a:p>
          <a:p>
            <a:r>
              <a:rPr lang="ru-RU" dirty="0" smtClean="0"/>
              <a:t>Остается незаметная липкая пленка, которая очень быстро притягивает к себе грязь!</a:t>
            </a:r>
          </a:p>
          <a:p>
            <a:r>
              <a:rPr lang="ru-RU" dirty="0" smtClean="0"/>
              <a:t>Органика! Берегитесь</a:t>
            </a:r>
          </a:p>
          <a:p>
            <a:pPr>
              <a:buNone/>
            </a:pPr>
            <a:r>
              <a:rPr lang="ru-RU" dirty="0" smtClean="0"/>
              <a:t>     тараканов!</a:t>
            </a:r>
          </a:p>
          <a:p>
            <a:r>
              <a:rPr lang="ru-RU" dirty="0" smtClean="0"/>
              <a:t>Неэкономная экономия!</a:t>
            </a:r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5" name="Рисунок 4" descr="1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149080"/>
            <a:ext cx="3027412" cy="217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/>
          <a:lstStyle/>
          <a:p>
            <a:r>
              <a:rPr lang="ru-RU" dirty="0" smtClean="0"/>
              <a:t>Пример №2 Использование профессиональной химии Российского производителя</a:t>
            </a:r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2050" name="Picture 2" descr="C:\Users\HP\Downloads\20150331_13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492213" cy="365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08920"/>
            <a:ext cx="1800200" cy="1800200"/>
          </a:xfrm>
          <a:prstGeom prst="rect">
            <a:avLst/>
          </a:prstGeom>
        </p:spPr>
      </p:pic>
      <p:pic>
        <p:nvPicPr>
          <p:cNvPr id="9" name="Рисунок 8" descr="8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81128"/>
            <a:ext cx="1800200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считать!</a:t>
            </a:r>
            <a:br>
              <a:rPr lang="ru-RU" dirty="0" smtClean="0"/>
            </a:br>
            <a:r>
              <a:rPr lang="ru-RU" dirty="0" smtClean="0"/>
              <a:t>«Экономный способ»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= 27руб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= 10 </a:t>
            </a:r>
            <a:r>
              <a:rPr lang="ru-RU" dirty="0" err="1" smtClean="0"/>
              <a:t>шт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Готовый раствор 1/10= </a:t>
            </a:r>
            <a:r>
              <a:rPr lang="ru-RU" sz="3600" b="1" dirty="0" smtClean="0"/>
              <a:t>27р</a:t>
            </a:r>
          </a:p>
          <a:p>
            <a:pPr>
              <a:buNone/>
            </a:pPr>
            <a:r>
              <a:rPr lang="ru-RU" dirty="0" smtClean="0"/>
              <a:t>     за 10л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484784"/>
            <a:ext cx="1584176" cy="1206226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780928"/>
            <a:ext cx="1584176" cy="120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РАБОТА АВУАР\ФОТО Авуар\AV H 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1296144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Уборка профессиональной химией Российского производителя</a:t>
            </a:r>
            <a:endParaRPr lang="ru-RU" sz="3200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7944" y="2204864"/>
            <a:ext cx="41764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70 руб. за 1л. концентрата</a:t>
            </a:r>
          </a:p>
          <a:p>
            <a:endParaRPr lang="ru-RU" sz="2400" dirty="0" smtClean="0"/>
          </a:p>
          <a:p>
            <a:r>
              <a:rPr lang="ru-RU" sz="2400" dirty="0" smtClean="0"/>
              <a:t>РАЗВЕДЕНИЕ</a:t>
            </a:r>
          </a:p>
          <a:p>
            <a:endParaRPr lang="ru-RU" sz="2400" dirty="0" smtClean="0"/>
          </a:p>
          <a:p>
            <a:r>
              <a:rPr lang="ru-RU" sz="2400" dirty="0" smtClean="0"/>
              <a:t>200мл. концентрата на 10л. воды</a:t>
            </a:r>
          </a:p>
          <a:p>
            <a:endParaRPr lang="ru-RU" sz="2400" dirty="0" smtClean="0"/>
          </a:p>
          <a:p>
            <a:r>
              <a:rPr lang="ru-RU" sz="2400" dirty="0" smtClean="0"/>
              <a:t>СТОИМОСТЬ ГОТОВОГО РАСТВОРА    </a:t>
            </a:r>
            <a:r>
              <a:rPr lang="ru-RU" sz="4000" b="1" dirty="0" smtClean="0"/>
              <a:t>14 руб. за 10л</a:t>
            </a:r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 rot="19005668">
            <a:off x="1660069" y="2152252"/>
            <a:ext cx="20190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1003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717032"/>
            <a:ext cx="180678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Уборка профессиональной химией Зарубежного производителя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   = 150р за 1л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Разведение</a:t>
            </a:r>
          </a:p>
          <a:p>
            <a:pPr algn="ctr">
              <a:buNone/>
            </a:pPr>
            <a:r>
              <a:rPr lang="ru-RU" dirty="0" smtClean="0"/>
              <a:t>                                 200мл концентрата на                                                                  10л воды       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r>
              <a:rPr lang="ru-RU" dirty="0" smtClean="0"/>
              <a:t>Стоимость за 10л готового раствора  </a:t>
            </a:r>
            <a:r>
              <a:rPr lang="ru-RU" sz="3600" b="1" dirty="0" smtClean="0"/>
              <a:t>30руб.</a:t>
            </a:r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5" name="Рисунок 4" descr="Neomat_forte_h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1688976" cy="20267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148661">
            <a:off x="1526206" y="1971608"/>
            <a:ext cx="273784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Зарубежный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производитель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Преимущества  российских производителей перед зарубежными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Зарубежные производители разрабатывают моющие средства под свои нужды.</a:t>
            </a:r>
          </a:p>
          <a:p>
            <a:r>
              <a:rPr lang="ru-RU" dirty="0" smtClean="0"/>
              <a:t>Российские загрязнения сложнее.</a:t>
            </a:r>
          </a:p>
          <a:p>
            <a:r>
              <a:rPr lang="ru-RU" dirty="0" smtClean="0"/>
              <a:t>Нестабильность валют влияют на цену зарубежных производителей.</a:t>
            </a:r>
          </a:p>
          <a:p>
            <a:r>
              <a:rPr lang="ru-RU" dirty="0" smtClean="0"/>
              <a:t>Таможня, доставка занимает время.</a:t>
            </a:r>
          </a:p>
          <a:p>
            <a:r>
              <a:rPr lang="ru-RU" dirty="0" smtClean="0"/>
              <a:t>Маневренность Российского производителя активнее.</a:t>
            </a:r>
          </a:p>
          <a:p>
            <a:r>
              <a:rPr lang="ru-RU" dirty="0" smtClean="0"/>
              <a:t>Обучение и практика.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научимся экономить!</a:t>
            </a:r>
            <a:endParaRPr lang="ru-RU" dirty="0"/>
          </a:p>
        </p:txBody>
      </p:sp>
      <p:pic>
        <p:nvPicPr>
          <p:cNvPr id="4" name="Содержимое 3" descr="700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025" y="1704975"/>
            <a:ext cx="6667500" cy="4286250"/>
          </a:xfrm>
        </p:spPr>
      </p:pic>
      <p:pic>
        <p:nvPicPr>
          <p:cNvPr id="5" name="Рисунок 4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САМЫЕ ЗЛОБОДНЕВНЫЕ ВОПРОСЫ ЛЮБОЙ ОРГАНИЗВЦИИ В ПЕРИОД КРИЗИСА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r>
              <a:rPr lang="ru-RU" dirty="0" smtClean="0"/>
              <a:t>Как сократить затраты на моющие средства в период кризиса?</a:t>
            </a:r>
          </a:p>
          <a:p>
            <a:r>
              <a:rPr lang="ru-RU" dirty="0" smtClean="0"/>
              <a:t>Как правильно экономить?</a:t>
            </a:r>
          </a:p>
          <a:p>
            <a:r>
              <a:rPr lang="ru-RU" dirty="0" smtClean="0"/>
              <a:t>Возможно ли импортозамещение?</a:t>
            </a:r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165304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Производственная компания ООО «</a:t>
            </a:r>
            <a:r>
              <a:rPr lang="ru-RU" dirty="0" err="1" smtClean="0"/>
              <a:t>Авуар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Презентацию подготовила </a:t>
            </a:r>
            <a:r>
              <a:rPr lang="ru-RU" dirty="0" err="1" smtClean="0"/>
              <a:t>Пунда</a:t>
            </a:r>
            <a:r>
              <a:rPr lang="ru-RU" dirty="0" smtClean="0"/>
              <a:t> Наталья Владимировна</a:t>
            </a:r>
          </a:p>
          <a:p>
            <a:r>
              <a:rPr lang="en-US" dirty="0" smtClean="0">
                <a:hlinkClick r:id="rId2"/>
              </a:rPr>
              <a:t>www.avuar.su</a:t>
            </a:r>
            <a:endParaRPr lang="en-US" dirty="0" smtClean="0"/>
          </a:p>
          <a:p>
            <a:r>
              <a:rPr lang="ru-RU" dirty="0" smtClean="0"/>
              <a:t>Тел. </a:t>
            </a:r>
            <a:r>
              <a:rPr lang="en-US" dirty="0" smtClean="0"/>
              <a:t> +7 (495) 789-59-63</a:t>
            </a: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Благодарим за внимание!</a:t>
            </a:r>
            <a:endParaRPr lang="ru-RU" sz="4000" b="1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ОТЛИЧИЕ КАЧЕСТВА РАБОТ КЛИНИНГОВЫХ КОМПАНИЙ ОТ ЖКХ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Мониторинг рынка</a:t>
            </a:r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7" name="Рисунок 6" descr="6608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20888"/>
            <a:ext cx="54006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r>
              <a:rPr lang="ru-RU" dirty="0" smtClean="0"/>
              <a:t>Поиск ПРОФЕССИОНАЛЬНОЙ ХИМИИ</a:t>
            </a:r>
          </a:p>
          <a:p>
            <a:r>
              <a:rPr lang="ru-RU" dirty="0" smtClean="0"/>
              <a:t>Поиск ИНВЕНТАРЯ</a:t>
            </a:r>
          </a:p>
          <a:p>
            <a:r>
              <a:rPr lang="ru-RU" dirty="0" smtClean="0"/>
              <a:t>Поиск ОБОРУДОВАНИЯ</a:t>
            </a:r>
          </a:p>
          <a:p>
            <a:r>
              <a:rPr lang="ru-RU" dirty="0" smtClean="0"/>
              <a:t>Поиск РАБОЧЕЙ СИЛЫ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5" name="Рисунок 4" descr="sovmestnyepokup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64904"/>
            <a:ext cx="4977045" cy="373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ШТАТ СОТРУДНИКОВ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58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9675"/>
                <a:gridCol w="3749675"/>
              </a:tblGrid>
              <a:tr h="76609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ЖКХ, ТСЖ, БЮДЖЕТНЫЕ ОРГАНИЗАЦИИ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КЛИНИНГОВЫЕ КОМПАНИИ</a:t>
                      </a:r>
                      <a:endParaRPr lang="ru-RU" b="1" dirty="0"/>
                    </a:p>
                  </a:txBody>
                  <a:tcPr/>
                </a:tc>
              </a:tr>
              <a:tr h="44385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УБОРЩИЦЫ, УБОРЩИКИ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КЛИНИНГЕРЫ</a:t>
                      </a:r>
                      <a:endParaRPr lang="ru-RU" b="1" dirty="0"/>
                    </a:p>
                  </a:txBody>
                  <a:tcPr/>
                </a:tc>
              </a:tr>
              <a:tr h="44385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БРИГАДИРЫ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БРИГАДИРЫ</a:t>
                      </a:r>
                      <a:endParaRPr lang="ru-RU" b="1" dirty="0"/>
                    </a:p>
                  </a:txBody>
                  <a:tcPr/>
                </a:tc>
              </a:tr>
              <a:tr h="10714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ЗАВЕДУЮЩИЙ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ХОЗЯЙСТВЕННОЙ ДЕЯТЕЛЬНОСТЬЮ, РУКОВОДИТЕЛЬ АХО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АДМИНИСТРАТОРЫ (НОЧНЫЕ, ДНЕВНЫЕ)</a:t>
                      </a:r>
                      <a:endParaRPr lang="ru-RU" b="1" dirty="0"/>
                    </a:p>
                  </a:txBody>
                  <a:tcPr/>
                </a:tc>
              </a:tr>
              <a:tr h="576919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РУКОВОДИТЕЛЬ ГРУППЫ МЕНЕДЖЕРОВ</a:t>
                      </a:r>
                      <a:endParaRPr lang="ru-RU" b="1" dirty="0"/>
                    </a:p>
                  </a:txBody>
                  <a:tcPr/>
                </a:tc>
              </a:tr>
              <a:tr h="443851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ОПЕРАЦИОННЫЙ ДИРЕКТОР</a:t>
                      </a:r>
                      <a:endParaRPr lang="ru-RU" b="1" dirty="0"/>
                    </a:p>
                  </a:txBody>
                  <a:tcPr/>
                </a:tc>
              </a:tr>
              <a:tr h="443851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ОБУЧАЮЩИЙ</a:t>
                      </a:r>
                      <a:r>
                        <a:rPr lang="ru-RU" b="1" baseline="0" dirty="0" smtClean="0"/>
                        <a:t> ЦЕНТР </a:t>
                      </a:r>
                      <a:endParaRPr lang="ru-RU" b="1" dirty="0"/>
                    </a:p>
                  </a:txBody>
                  <a:tcPr/>
                </a:tc>
              </a:tr>
              <a:tr h="443851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ТЕХНОЛОГ</a:t>
                      </a:r>
                      <a:endParaRPr lang="ru-RU" b="1" dirty="0"/>
                    </a:p>
                  </a:txBody>
                  <a:tcPr/>
                </a:tc>
              </a:tr>
              <a:tr h="443851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жилой фонд</a:t>
            </a:r>
            <a:endParaRPr lang="ru-RU" dirty="0"/>
          </a:p>
        </p:txBody>
      </p:sp>
      <p:pic>
        <p:nvPicPr>
          <p:cNvPr id="5" name="Содержимое 4" descr="photo1392615625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3264000" cy="2448000"/>
          </a:xfrm>
        </p:spPr>
      </p:pic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6" name="Рисунок 5" descr="zhuloj_fo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24744"/>
            <a:ext cx="3108961" cy="2448000"/>
          </a:xfrm>
          <a:prstGeom prst="rect">
            <a:avLst/>
          </a:prstGeom>
        </p:spPr>
      </p:pic>
      <p:pic>
        <p:nvPicPr>
          <p:cNvPr id="7" name="Рисунок 6" descr="dd29fac71e2755d28997d3e7512124b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789040"/>
            <a:ext cx="3264000" cy="2448000"/>
          </a:xfrm>
          <a:prstGeom prst="rect">
            <a:avLst/>
          </a:prstGeom>
        </p:spPr>
      </p:pic>
      <p:pic>
        <p:nvPicPr>
          <p:cNvPr id="8" name="Рисунок 7" descr="podjezd-s-liftovym-holl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9762" y="3789040"/>
            <a:ext cx="307234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  <p:pic>
        <p:nvPicPr>
          <p:cNvPr id="6" name="Рисунок 5" descr="73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248472" cy="3203807"/>
          </a:xfrm>
          <a:prstGeom prst="rect">
            <a:avLst/>
          </a:prstGeom>
        </p:spPr>
      </p:pic>
      <p:pic>
        <p:nvPicPr>
          <p:cNvPr id="5" name="Содержимое 4" descr="15142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196752"/>
            <a:ext cx="4462896" cy="2333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Плюсы аутсерсинга (клининговых компаний)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Больше контроля. </a:t>
            </a:r>
          </a:p>
          <a:p>
            <a:pPr lvl="0"/>
            <a:r>
              <a:rPr lang="ru-RU" dirty="0" smtClean="0"/>
              <a:t>Квалифицированное обучение (непосредственно влияет на качество уборки, экономичность, трудозатраты).</a:t>
            </a:r>
          </a:p>
          <a:p>
            <a:pPr lvl="0"/>
            <a:r>
              <a:rPr lang="ru-RU" dirty="0" smtClean="0"/>
              <a:t>Помощь технолога в подборке  моющих средств, оборудования, инвентаря, технологий.</a:t>
            </a:r>
          </a:p>
          <a:p>
            <a:r>
              <a:rPr lang="ru-RU" dirty="0" smtClean="0"/>
              <a:t>Возможность предоставления различных моющих средств, в которых может возникать необходимость.</a:t>
            </a:r>
          </a:p>
          <a:p>
            <a:r>
              <a:rPr lang="ru-RU" dirty="0" smtClean="0"/>
              <a:t>Современный инвентарь, который увеличивает производительность труда.</a:t>
            </a:r>
          </a:p>
          <a:p>
            <a:r>
              <a:rPr lang="ru-RU" dirty="0" smtClean="0"/>
              <a:t>Большой опыт работы с различными поверхностями и загрязнениями.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КРИЗИС!!!</a:t>
            </a:r>
            <a:br>
              <a:rPr lang="ru-RU" dirty="0" smtClean="0"/>
            </a:br>
            <a:r>
              <a:rPr lang="ru-RU" dirty="0" smtClean="0"/>
              <a:t>Как оптимизировать затраты???</a:t>
            </a:r>
            <a:endParaRPr lang="ru-RU" dirty="0"/>
          </a:p>
        </p:txBody>
      </p:sp>
      <p:pic>
        <p:nvPicPr>
          <p:cNvPr id="5" name="Содержимое 4" descr="79226234_accountantfunn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204864"/>
            <a:ext cx="3096344" cy="2880571"/>
          </a:xfrm>
        </p:spPr>
      </p:pic>
      <p:pic>
        <p:nvPicPr>
          <p:cNvPr id="4" name="Рисунок 3" descr="АВУ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309320"/>
            <a:ext cx="1724558" cy="3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409F33"/>
      </a:dk1>
      <a:lt1>
        <a:sysClr val="window" lastClr="FFFFFF"/>
      </a:lt1>
      <a:dk2>
        <a:srgbClr val="00B050"/>
      </a:dk2>
      <a:lt2>
        <a:srgbClr val="5FC751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398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САМЫЕ ЗЛОБОДНЕВНЫЕ ВОПРОСЫ ЛЮБОЙ ОРГАНИЗВЦИИ В ПЕРИОД КРИЗИСА</vt:lpstr>
      <vt:lpstr>ОТЛИЧИЕ КАЧЕСТВА РАБОТ КЛИНИНГОВЫХ КОМПАНИЙ ОТ ЖКХ</vt:lpstr>
      <vt:lpstr>Слайд 4</vt:lpstr>
      <vt:lpstr>ШТАТ СОТРУДНИКОВ</vt:lpstr>
      <vt:lpstr>Современный жилой фонд</vt:lpstr>
      <vt:lpstr>Оборудование</vt:lpstr>
      <vt:lpstr>Плюсы аутсерсинга (клининговых компаний)</vt:lpstr>
      <vt:lpstr>КРИЗИС!!! Как оптимизировать затраты???</vt:lpstr>
      <vt:lpstr>Генеральная отмывка кафельной плитки</vt:lpstr>
      <vt:lpstr>Слайд 11</vt:lpstr>
      <vt:lpstr>Выбор моющих средств в СССР</vt:lpstr>
      <vt:lpstr>МИНУСЫ</vt:lpstr>
      <vt:lpstr>Слайд 14</vt:lpstr>
      <vt:lpstr>Давайте считать! «Экономный способ»</vt:lpstr>
      <vt:lpstr>Уборка профессиональной химией Российского производителя</vt:lpstr>
      <vt:lpstr>Уборка профессиональной химией Зарубежного производителя</vt:lpstr>
      <vt:lpstr>Преимущества  российских производителей перед зарубежными</vt:lpstr>
      <vt:lpstr>Давайте научимся экономить!</vt:lpstr>
      <vt:lpstr>Производственная компания ООО «Авуар»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25</cp:revision>
  <dcterms:created xsi:type="dcterms:W3CDTF">2015-04-01T17:02:10Z</dcterms:created>
  <dcterms:modified xsi:type="dcterms:W3CDTF">2015-04-02T11:19:06Z</dcterms:modified>
</cp:coreProperties>
</file>