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0" r:id="rId2"/>
    <p:sldId id="281" r:id="rId3"/>
    <p:sldId id="282" r:id="rId4"/>
    <p:sldId id="283" r:id="rId5"/>
    <p:sldId id="284" r:id="rId6"/>
    <p:sldId id="286" r:id="rId7"/>
    <p:sldId id="311" r:id="rId8"/>
    <p:sldId id="301" r:id="rId9"/>
    <p:sldId id="287" r:id="rId10"/>
    <p:sldId id="289" r:id="rId11"/>
    <p:sldId id="291" r:id="rId12"/>
    <p:sldId id="293" r:id="rId13"/>
    <p:sldId id="295" r:id="rId14"/>
    <p:sldId id="312" r:id="rId15"/>
    <p:sldId id="279" r:id="rId16"/>
    <p:sldId id="256" r:id="rId17"/>
    <p:sldId id="258" r:id="rId18"/>
    <p:sldId id="261" r:id="rId19"/>
    <p:sldId id="259" r:id="rId20"/>
    <p:sldId id="266" r:id="rId21"/>
    <p:sldId id="305" r:id="rId22"/>
    <p:sldId id="306" r:id="rId23"/>
    <p:sldId id="264" r:id="rId24"/>
    <p:sldId id="304" r:id="rId25"/>
    <p:sldId id="307" r:id="rId26"/>
    <p:sldId id="308" r:id="rId27"/>
    <p:sldId id="309" r:id="rId28"/>
    <p:sldId id="310" r:id="rId29"/>
  </p:sldIdLst>
  <p:sldSz cx="9144000" cy="6858000" type="screen4x3"/>
  <p:notesSz cx="6858000" cy="9144000"/>
  <p:defaultTextStyle>
    <a:defPPr>
      <a:defRPr lang="ru-RU"/>
    </a:defPPr>
    <a:lvl1pPr marL="0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4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8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52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6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9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3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87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71" algn="l" defTabSz="9143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4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FE42-29EA-4EFB-985A-F9821DF557B3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9042C-3DC0-40DE-89A3-95B792844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4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8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5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3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19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3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87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1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3BC209-68C6-4819-B7A5-6C0E7FFE5208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76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76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9042C-3DC0-40DE-89A3-95B792844BD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6781377-8663-4E1C-802B-30D724209D91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482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82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15F09E-7A9A-4582-A663-72824D8B3131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4833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83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71AAE8-E2E8-45C0-96D0-57E2F0CEDA1F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484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84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4E9975E-653A-4F95-BF68-E16EA60A6CB7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485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85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3BC209-68C6-4819-B7A5-6C0E7FFE520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76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76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1451080-4759-41E0-8312-C7F28F46927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792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792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1451080-4759-41E0-8312-C7F28F469277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4792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792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3BC209-68C6-4819-B7A5-6C0E7FFE520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476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76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3BC209-68C6-4819-B7A5-6C0E7FFE520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76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76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7F4DB2-AC38-4CAC-A2AB-26AEDCFFEEC8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77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771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3BC209-68C6-4819-B7A5-6C0E7FFE520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76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76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3BC209-68C6-4819-B7A5-6C0E7FFE5208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76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76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AD3A8-969E-4F02-AF39-1B6196AA4E09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6A73-D1CD-451F-9C6B-8358B6074296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0FBE-B197-4B7A-B11D-4CF1B9603736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Набоков А.Б., 2011, Email:  ecrm@rambler.ru 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47C0-71C6-4888-AC85-8BDDFC127F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21-7E95-4D37-AC3F-66B3563F65FD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ECE4-DEDB-462B-951F-A583FFF9BE70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2579D-919F-419F-B388-4032EEA497BB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2" indent="0">
              <a:buNone/>
              <a:defRPr sz="1600" b="1"/>
            </a:lvl4pPr>
            <a:lvl5pPr marL="1828736" indent="0">
              <a:buNone/>
              <a:defRPr sz="1600" b="1"/>
            </a:lvl5pPr>
            <a:lvl6pPr marL="2285919" indent="0">
              <a:buNone/>
              <a:defRPr sz="1600" b="1"/>
            </a:lvl6pPr>
            <a:lvl7pPr marL="2743103" indent="0">
              <a:buNone/>
              <a:defRPr sz="1600" b="1"/>
            </a:lvl7pPr>
            <a:lvl8pPr marL="3200287" indent="0">
              <a:buNone/>
              <a:defRPr sz="1600" b="1"/>
            </a:lvl8pPr>
            <a:lvl9pPr marL="36574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2" indent="0">
              <a:buNone/>
              <a:defRPr sz="1600" b="1"/>
            </a:lvl4pPr>
            <a:lvl5pPr marL="1828736" indent="0">
              <a:buNone/>
              <a:defRPr sz="1600" b="1"/>
            </a:lvl5pPr>
            <a:lvl6pPr marL="2285919" indent="0">
              <a:buNone/>
              <a:defRPr sz="1600" b="1"/>
            </a:lvl6pPr>
            <a:lvl7pPr marL="2743103" indent="0">
              <a:buNone/>
              <a:defRPr sz="1600" b="1"/>
            </a:lvl7pPr>
            <a:lvl8pPr marL="3200287" indent="0">
              <a:buNone/>
              <a:defRPr sz="1600" b="1"/>
            </a:lvl8pPr>
            <a:lvl9pPr marL="36574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EA5F-067C-4694-B7D8-A17B1D33AC96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A2C-4732-4CAA-B974-F62286CF2911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C737-FBB2-43B6-B2D8-27E10806F070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2" indent="0">
              <a:buNone/>
              <a:defRPr sz="900"/>
            </a:lvl4pPr>
            <a:lvl5pPr marL="1828736" indent="0">
              <a:buNone/>
              <a:defRPr sz="900"/>
            </a:lvl5pPr>
            <a:lvl6pPr marL="2285919" indent="0">
              <a:buNone/>
              <a:defRPr sz="900"/>
            </a:lvl6pPr>
            <a:lvl7pPr marL="2743103" indent="0">
              <a:buNone/>
              <a:defRPr sz="900"/>
            </a:lvl7pPr>
            <a:lvl8pPr marL="3200287" indent="0">
              <a:buNone/>
              <a:defRPr sz="900"/>
            </a:lvl8pPr>
            <a:lvl9pPr marL="365747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F353-130B-490D-882D-091F0343BE32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2" indent="0">
              <a:buNone/>
              <a:defRPr sz="2000"/>
            </a:lvl4pPr>
            <a:lvl5pPr marL="1828736" indent="0">
              <a:buNone/>
              <a:defRPr sz="2000"/>
            </a:lvl5pPr>
            <a:lvl6pPr marL="2285919" indent="0">
              <a:buNone/>
              <a:defRPr sz="2000"/>
            </a:lvl6pPr>
            <a:lvl7pPr marL="2743103" indent="0">
              <a:buNone/>
              <a:defRPr sz="2000"/>
            </a:lvl7pPr>
            <a:lvl8pPr marL="3200287" indent="0">
              <a:buNone/>
              <a:defRPr sz="2000"/>
            </a:lvl8pPr>
            <a:lvl9pPr marL="36574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2" indent="0">
              <a:buNone/>
              <a:defRPr sz="900"/>
            </a:lvl4pPr>
            <a:lvl5pPr marL="1828736" indent="0">
              <a:buNone/>
              <a:defRPr sz="900"/>
            </a:lvl5pPr>
            <a:lvl6pPr marL="2285919" indent="0">
              <a:buNone/>
              <a:defRPr sz="900"/>
            </a:lvl6pPr>
            <a:lvl7pPr marL="2743103" indent="0">
              <a:buNone/>
              <a:defRPr sz="900"/>
            </a:lvl7pPr>
            <a:lvl8pPr marL="3200287" indent="0">
              <a:buNone/>
              <a:defRPr sz="900"/>
            </a:lvl8pPr>
            <a:lvl9pPr marL="365747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FE1C7-46E7-491B-90E8-A930D01FDEDB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37" tIns="45718" rIns="91437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1"/>
            <a:ext cx="8229600" cy="4525963"/>
          </a:xfrm>
          <a:prstGeom prst="rect">
            <a:avLst/>
          </a:prstGeom>
        </p:spPr>
        <p:txBody>
          <a:bodyPr vert="horz" lIns="91437" tIns="45718" rIns="91437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30965-E387-4512-B727-1766144C9D54}" type="datetime1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1" y="6356351"/>
            <a:ext cx="21336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6946A-F597-44D8-BAD9-632AB8E3E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36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8" indent="-342888" algn="l" defTabSz="9143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4" indent="-285740" algn="l" defTabSz="91436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9" indent="-228591" algn="l" defTabSz="91436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3" indent="-228591" algn="l" defTabSz="91436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7" indent="-228591" algn="l" defTabSz="91436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11" indent="-228591" algn="l" defTabSz="91436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5" indent="-228591" algn="l" defTabSz="91436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9" indent="-228591" algn="l" defTabSz="91436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3" indent="-228591" algn="l" defTabSz="91436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9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1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/index.php?title=%D0%9E%D1%81%D1%82%D0%B0%D1%82%D0%BE%D1%87%D0%BD%D0%B0%D1%8F_%D1%81%D1%82%D0%BE%D0%B8%D0%BC%D0%BE%D1%81%D1%82%D1%8C&amp;action=edit&amp;redlink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1"/>
          <p:cNvSpPr txBox="1">
            <a:spLocks noChangeArrowheads="1"/>
          </p:cNvSpPr>
          <p:nvPr/>
        </p:nvSpPr>
        <p:spPr bwMode="auto">
          <a:xfrm>
            <a:off x="571473" y="357166"/>
            <a:ext cx="8001056" cy="42862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lIns="91437" tIns="45718" rIns="91437" bIns="45718" anchor="ctr"/>
          <a:lstStyle/>
          <a:p>
            <a:pPr algn="ct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r>
              <a:rPr lang="ru-RU" sz="2400" b="1" dirty="0" err="1">
                <a:solidFill>
                  <a:schemeClr val="bg1"/>
                </a:solidFill>
              </a:rPr>
              <a:t>Аутсорсинг</a:t>
            </a:r>
            <a:r>
              <a:rPr lang="ru-RU" sz="2400" b="1" dirty="0">
                <a:solidFill>
                  <a:schemeClr val="bg1"/>
                </a:solidFill>
              </a:rPr>
              <a:t>: основы</a:t>
            </a:r>
          </a:p>
        </p:txBody>
      </p:sp>
      <p:sp>
        <p:nvSpPr>
          <p:cNvPr id="239619" name="Text Box 2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7" tIns="46798" rIns="89997" bIns="46798"/>
          <a:lstStyle/>
          <a:p>
            <a:pPr algn="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fld id="{BA6E6F4F-37A0-4B81-B172-652C8667992A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368" algn="l"/>
                  <a:tab pos="1828736" algn="l"/>
                  <a:tab pos="2743103" algn="l"/>
                  <a:tab pos="3657471" algn="l"/>
                  <a:tab pos="4571839" algn="l"/>
                  <a:tab pos="5486207" algn="l"/>
                  <a:tab pos="6400574" algn="l"/>
                  <a:tab pos="7314941" algn="l"/>
                  <a:tab pos="8229309" algn="l"/>
                  <a:tab pos="9143677" algn="l"/>
                  <a:tab pos="10058045" algn="l"/>
                </a:tabLst>
              </a:pPr>
              <a:t>1</a:t>
            </a:fld>
            <a:endParaRPr lang="ru-RU" sz="1000" dirty="0">
              <a:solidFill>
                <a:srgbClr val="558ED5"/>
              </a:solidFill>
              <a:latin typeface="Verdana" pitchFamily="34" charset="0"/>
            </a:endParaRP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285750" y="1214438"/>
            <a:ext cx="8643938" cy="164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37" tIns="45718" rIns="91437" bIns="45718"/>
          <a:lstStyle/>
          <a:p>
            <a:pPr algn="just">
              <a:lnSpc>
                <a:spcPct val="90000"/>
              </a:lnSpc>
              <a:spcBef>
                <a:spcPts val="350"/>
              </a:spcBef>
              <a:tabLst>
                <a:tab pos="569892" algn="l"/>
                <a:tab pos="1484260" algn="l"/>
                <a:tab pos="2398628" algn="l"/>
                <a:tab pos="3312996" algn="l"/>
                <a:tab pos="4227364" algn="l"/>
                <a:tab pos="5141731" algn="l"/>
                <a:tab pos="6056099" algn="l"/>
                <a:tab pos="6970467" algn="l"/>
                <a:tab pos="7884835" algn="l"/>
                <a:tab pos="8799202" algn="l"/>
                <a:tab pos="9713570" algn="l"/>
              </a:tabLst>
            </a:pP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© Набоков А.Б., 2011, </a:t>
            </a:r>
            <a:r>
              <a:rPr lang="en-US" dirty="0" smtClean="0"/>
              <a:t>ecrm@rambler.ru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268760"/>
            <a:ext cx="8286808" cy="4801310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r>
              <a:rPr lang="ru-RU" b="1" dirty="0" err="1" smtClean="0">
                <a:cs typeface="Arial" pitchFamily="34" charset="0"/>
              </a:rPr>
              <a:t>Аутсорсинг</a:t>
            </a:r>
            <a:r>
              <a:rPr lang="ru-RU" dirty="0" smtClean="0">
                <a:cs typeface="Arial" pitchFamily="34" charset="0"/>
              </a:rPr>
              <a:t> (</a:t>
            </a:r>
            <a:r>
              <a:rPr lang="en-US" dirty="0" smtClean="0">
                <a:cs typeface="Arial" pitchFamily="34" charset="0"/>
              </a:rPr>
              <a:t>outsourcing</a:t>
            </a:r>
            <a:r>
              <a:rPr lang="ru-RU" dirty="0" smtClean="0">
                <a:cs typeface="Arial" pitchFamily="34" charset="0"/>
              </a:rPr>
              <a:t>) — использование внешней организации (подрядчика) для проведения регулярно требуемых заказчику работ. </a:t>
            </a:r>
            <a:endParaRPr lang="en-US" dirty="0" smtClean="0">
              <a:cs typeface="Arial" pitchFamily="34" charset="0"/>
            </a:endParaRPr>
          </a:p>
          <a:p>
            <a:r>
              <a:rPr lang="ru-RU" b="1" dirty="0" smtClean="0"/>
              <a:t>Назначение метода</a:t>
            </a:r>
          </a:p>
          <a:p>
            <a:r>
              <a:rPr lang="ru-RU" dirty="0" smtClean="0"/>
              <a:t>Применяется для совершенствования бизнес-процессов и услуг путем избавления от непрофильных видов деятельности.</a:t>
            </a:r>
          </a:p>
          <a:p>
            <a:r>
              <a:rPr lang="ru-RU" b="1" dirty="0" smtClean="0"/>
              <a:t>Цель метода</a:t>
            </a:r>
          </a:p>
          <a:p>
            <a:r>
              <a:rPr lang="ru-RU" dirty="0" smtClean="0"/>
              <a:t>Снижение себестоимости продукции или  услуг при одновременном повышении их качества за счет концентрации усилий на основном бизнесе.</a:t>
            </a:r>
          </a:p>
          <a:p>
            <a:r>
              <a:rPr lang="ru-RU" b="1" dirty="0" smtClean="0"/>
              <a:t>Суть метода</a:t>
            </a:r>
          </a:p>
          <a:p>
            <a:r>
              <a:rPr lang="ru-RU" dirty="0" err="1"/>
              <a:t>Аутсорсинг</a:t>
            </a:r>
            <a:r>
              <a:rPr lang="ru-RU" dirty="0"/>
              <a:t>  - </a:t>
            </a:r>
            <a:r>
              <a:rPr lang="ru-RU" dirty="0" smtClean="0"/>
              <a:t>организационное решение, означающее передачу выполнения некоторых функций предприятия (непрофильных или малоэффективных для него) внешнему подрядчику (</a:t>
            </a:r>
            <a:r>
              <a:rPr lang="ru-RU" dirty="0" err="1" smtClean="0"/>
              <a:t>аутсорсеру</a:t>
            </a:r>
            <a:r>
              <a:rPr lang="ru-RU" dirty="0" smtClean="0"/>
              <a:t>), способному обеспечить их реализацию на более высоком и качественном уровне.</a:t>
            </a:r>
            <a:r>
              <a:rPr lang="ru-RU" dirty="0" smtClean="0">
                <a:cs typeface="Arial" pitchFamily="34" charset="0"/>
              </a:rPr>
              <a:t> </a:t>
            </a:r>
            <a:endParaRPr lang="en-US" dirty="0" smtClean="0">
              <a:cs typeface="Arial" pitchFamily="34" charset="0"/>
            </a:endParaRPr>
          </a:p>
          <a:p>
            <a:r>
              <a:rPr lang="ru-RU" b="1" dirty="0" smtClean="0">
                <a:cs typeface="Arial" pitchFamily="34" charset="0"/>
              </a:rPr>
              <a:t>Экономическое обоснование </a:t>
            </a:r>
            <a:r>
              <a:rPr lang="ru-RU" b="1" dirty="0">
                <a:cs typeface="Arial" pitchFamily="34" charset="0"/>
              </a:rPr>
              <a:t>а</a:t>
            </a:r>
            <a:r>
              <a:rPr lang="ru-RU" b="1" dirty="0" smtClean="0">
                <a:cs typeface="Arial" pitchFamily="34" charset="0"/>
              </a:rPr>
              <a:t>утсорсинга </a:t>
            </a:r>
            <a:endParaRPr lang="en-US" b="1" dirty="0" smtClean="0">
              <a:cs typeface="Arial" pitchFamily="34" charset="0"/>
            </a:endParaRPr>
          </a:p>
          <a:p>
            <a:r>
              <a:rPr lang="ru-RU" b="1" dirty="0" smtClean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C</a:t>
            </a:r>
            <a:r>
              <a:rPr lang="ru-RU" dirty="0" err="1" smtClean="0">
                <a:cs typeface="Arial" pitchFamily="34" charset="0"/>
              </a:rPr>
              <a:t>окращение</a:t>
            </a:r>
            <a:r>
              <a:rPr lang="ru-RU" dirty="0" smtClean="0">
                <a:cs typeface="Arial" pitchFamily="34" charset="0"/>
              </a:rPr>
              <a:t> издержек за счет передачи подряда профессиональной организации, работающей в конкурентной среде, вынуждающей ее повышать качество и снижать стоимость своих работ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7158" y="714357"/>
            <a:ext cx="8643938" cy="1000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37" tIns="45718" rIns="91437" bIns="45718"/>
          <a:lstStyle/>
          <a:p>
            <a:pPr algn="just">
              <a:lnSpc>
                <a:spcPct val="90000"/>
              </a:lnSpc>
              <a:spcBef>
                <a:spcPts val="350"/>
              </a:spcBef>
              <a:tabLst>
                <a:tab pos="569892" algn="l"/>
                <a:tab pos="1484260" algn="l"/>
                <a:tab pos="2398628" algn="l"/>
                <a:tab pos="3312996" algn="l"/>
                <a:tab pos="4227364" algn="l"/>
                <a:tab pos="5141731" algn="l"/>
                <a:tab pos="6056099" algn="l"/>
                <a:tab pos="6970467" algn="l"/>
                <a:tab pos="7884835" algn="l"/>
                <a:tab pos="8799202" algn="l"/>
                <a:tab pos="9713570" algn="l"/>
              </a:tabLst>
            </a:pPr>
            <a:endParaRPr lang="en-US" sz="1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1"/>
          <p:cNvSpPr txBox="1">
            <a:spLocks noChangeArrowheads="1"/>
          </p:cNvSpPr>
          <p:nvPr/>
        </p:nvSpPr>
        <p:spPr bwMode="auto">
          <a:xfrm>
            <a:off x="1000101" y="714357"/>
            <a:ext cx="74295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91437" tIns="45718" rIns="91437" bIns="45718" anchor="ctr"/>
          <a:lstStyle/>
          <a:p>
            <a:pPr algn="ct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r>
              <a:rPr lang="ru-RU" sz="2400" b="1" dirty="0" smtClean="0">
                <a:solidFill>
                  <a:srgbClr val="C00000"/>
                </a:solidFill>
              </a:rPr>
              <a:t>Логическая цепочка аутсорсинга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39619" name="Text Box 2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7" tIns="46798" rIns="89997" bIns="46798"/>
          <a:lstStyle/>
          <a:p>
            <a:pPr algn="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fld id="{BA6E6F4F-37A0-4B81-B172-652C8667992A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368" algn="l"/>
                  <a:tab pos="1828736" algn="l"/>
                  <a:tab pos="2743103" algn="l"/>
                  <a:tab pos="3657471" algn="l"/>
                  <a:tab pos="4571839" algn="l"/>
                  <a:tab pos="5486207" algn="l"/>
                  <a:tab pos="6400574" algn="l"/>
                  <a:tab pos="7314941" algn="l"/>
                  <a:tab pos="8229309" algn="l"/>
                  <a:tab pos="9143677" algn="l"/>
                  <a:tab pos="10058045" algn="l"/>
                </a:tabLst>
              </a:pPr>
              <a:t>10</a:t>
            </a:fld>
            <a:endParaRPr lang="ru-RU" sz="1000" dirty="0">
              <a:solidFill>
                <a:srgbClr val="558ED5"/>
              </a:solidFill>
              <a:latin typeface="Verdana" pitchFamily="34" charset="0"/>
            </a:endParaRPr>
          </a:p>
        </p:txBody>
      </p:sp>
      <p:sp>
        <p:nvSpPr>
          <p:cNvPr id="239621" name="Rectangle 4"/>
          <p:cNvSpPr>
            <a:spLocks noChangeArrowheads="1"/>
          </p:cNvSpPr>
          <p:nvPr/>
        </p:nvSpPr>
        <p:spPr bwMode="auto">
          <a:xfrm>
            <a:off x="1142976" y="2000240"/>
            <a:ext cx="7258050" cy="3857652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2156" tIns="46079" rIns="92156" bIns="46079"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400" dirty="0" smtClean="0"/>
              <a:t>Анализ главных целей бизнеса, задач, схемы бизнес-процессов предприятия.</a:t>
            </a:r>
          </a:p>
          <a:p>
            <a:r>
              <a:rPr lang="ru-RU" sz="2400" dirty="0" smtClean="0"/>
              <a:t>2. Разработка программы аутсорсинга в зависимости от конкретных условий деятельности и решаемых задач, в которой указываются</a:t>
            </a:r>
            <a:r>
              <a:rPr lang="ru-RU" sz="2400" b="1" u="sng" dirty="0" smtClean="0"/>
              <a:t>:</a:t>
            </a:r>
          </a:p>
          <a:p>
            <a:pPr marL="273041" indent="-95247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  процессы для аутсорсинга; </a:t>
            </a:r>
          </a:p>
          <a:p>
            <a:pPr marL="273041" indent="-95247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  выбранная форма аутсорсинга; </a:t>
            </a:r>
          </a:p>
          <a:p>
            <a:pPr marL="273041" indent="-95247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  выбор аутсорсера. </a:t>
            </a:r>
          </a:p>
          <a:p>
            <a:r>
              <a:rPr lang="ru-RU" sz="2400" dirty="0" smtClean="0"/>
              <a:t>3. Составление контракта и его сопровождение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ru-RU" sz="1100" smtClean="0">
                <a:solidFill>
                  <a:schemeClr val="accent2">
                    <a:lumMod val="75000"/>
                  </a:schemeClr>
                </a:solidFill>
              </a:rPr>
              <a:t>© Набоков А.Б., 2011, </a:t>
            </a:r>
            <a:r>
              <a:rPr lang="en-US" sz="1100" smtClean="0">
                <a:solidFill>
                  <a:schemeClr val="accent2">
                    <a:lumMod val="75000"/>
                  </a:schemeClr>
                </a:solidFill>
              </a:rPr>
              <a:t>ecrm@rambler.ru</a:t>
            </a:r>
            <a:endParaRPr lang="ru-RU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0094" y="332656"/>
            <a:ext cx="7643812" cy="70239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7" tIns="45718" rIns="91437" bIns="45718" anchor="ctr"/>
          <a:lstStyle/>
          <a:p>
            <a:pPr marL="355587"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Алгоритм оценки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целесообразности передачи на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аутсорсинг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транспортного обслуживания компании (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I)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4644" y="1340768"/>
            <a:ext cx="8174712" cy="51594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7" tIns="45718" rIns="91437" bIns="45718" anchor="ctr"/>
          <a:lstStyle/>
          <a:p>
            <a:pPr marL="273041" indent="354000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ЭТАП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I.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Выделение прямых затрат.</a:t>
            </a:r>
          </a:p>
          <a:p>
            <a:pPr marL="273041" indent="354000"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Прямые </a:t>
            </a:r>
            <a:r>
              <a:rPr lang="ru-RU" sz="2000" b="1" dirty="0">
                <a:solidFill>
                  <a:srgbClr val="C00000"/>
                </a:solidFill>
              </a:rPr>
              <a:t>затраты</a:t>
            </a:r>
            <a:r>
              <a:rPr lang="ru-RU" sz="2000" dirty="0">
                <a:solidFill>
                  <a:srgbClr val="C00000"/>
                </a:solidFill>
              </a:rPr>
              <a:t>,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которые на 100% можно идентифицировать по принадлежности к единице техники.</a:t>
            </a:r>
          </a:p>
          <a:p>
            <a:pPr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361937">
              <a:defRPr/>
            </a:pPr>
            <a:r>
              <a:rPr lang="ru-RU" sz="2000" b="1" u="sng" dirty="0">
                <a:solidFill>
                  <a:srgbClr val="C00000"/>
                </a:solidFill>
              </a:rPr>
              <a:t>Для Транспортной службы </a:t>
            </a:r>
            <a:r>
              <a:rPr lang="ru-RU" sz="2000" b="1" u="sng" dirty="0" smtClean="0">
                <a:solidFill>
                  <a:srgbClr val="C00000"/>
                </a:solidFill>
              </a:rPr>
              <a:t>прямыми затратами </a:t>
            </a:r>
            <a:r>
              <a:rPr lang="ru-RU" sz="2000" b="1" u="sng" dirty="0">
                <a:solidFill>
                  <a:srgbClr val="C00000"/>
                </a:solidFill>
              </a:rPr>
              <a:t>являются:</a:t>
            </a:r>
          </a:p>
          <a:p>
            <a:pPr marL="361937">
              <a:defRPr/>
            </a:pPr>
            <a:endParaRPr lang="ru-RU" sz="2000" u="sng" dirty="0">
              <a:solidFill>
                <a:schemeClr val="tx2">
                  <a:lumMod val="50000"/>
                </a:schemeClr>
              </a:solidFill>
            </a:endParaRPr>
          </a:p>
          <a:p>
            <a:pPr marL="625453" indent="-265104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топливо (бензиновое, дизельное)</a:t>
            </a:r>
          </a:p>
          <a:p>
            <a:pPr marL="625453" indent="-265104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горюче-смазочные материалы (автомашины, без оборудования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ремзоны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625453" indent="-265104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запасные части для ремонта (автомашины, без оборудования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ремзоны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625453" indent="-265104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амортизация на каждую единицу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автотехники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625453" indent="-265104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транспортный налог на каждую единицу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автотехники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625453" indent="-265104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услуги сторонних ремонтных организаций, идентифицированные на конкретную единицу транспорта</a:t>
            </a:r>
          </a:p>
          <a:p>
            <a:pPr marL="625453" indent="-265104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заработная плата персонала управления  ТС, и отчисления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 социальные фонды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86" y="1772816"/>
            <a:ext cx="8001028" cy="4392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7" tIns="45718" rIns="91437" bIns="45718" anchor="ctr"/>
          <a:lstStyle/>
          <a:p>
            <a:pPr marL="93660" indent="261929"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КОСВЕННЫЕ </a:t>
            </a:r>
            <a:r>
              <a:rPr lang="ru-RU" sz="2000" b="1" dirty="0">
                <a:solidFill>
                  <a:srgbClr val="C00000"/>
                </a:solidFill>
              </a:rPr>
              <a:t>ЗАТРАТЫ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– </a:t>
            </a:r>
            <a:r>
              <a:rPr lang="ru-RU" sz="2000" dirty="0"/>
              <a:t>это те, которые не имеют адресата и не могут быть отнесены на конкретную единицу техники и/или работы/услуги. К ним относятся затраты, которые не вошли в состав прямых затрат, например:</a:t>
            </a:r>
          </a:p>
          <a:p>
            <a:pPr marL="441325" indent="-268288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затраты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, связанные с содержанием  ремонтной базы ТС </a:t>
            </a:r>
          </a:p>
          <a:p>
            <a:pPr marL="441325" indent="-268288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затраты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содержание персонала ремонтной базы и персонала управления ТС (заработная плата, ЕСН, спецодежда и др.)</a:t>
            </a:r>
          </a:p>
          <a:p>
            <a:pPr marL="441325" indent="-268288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затраты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содержание и ремонт объектов общего пользования ТС (дороги, здания и сооружения)</a:t>
            </a:r>
          </a:p>
          <a:p>
            <a:pPr marL="441325" indent="-268288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амортизация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основных средств (машины, оборудование, здания и сооружения)</a:t>
            </a:r>
          </a:p>
          <a:p>
            <a:pPr marL="441325" indent="-268288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затраты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проведение периодических и внеплановых технических осмотров и освидетельствований</a:t>
            </a:r>
          </a:p>
          <a:p>
            <a:pPr marL="441325" indent="-268288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налоги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автотранспорт (транспортный налог и др. сборы в бюджет)</a:t>
            </a:r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274042"/>
          </a:xfrm>
          <a:effectLst/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0094" y="332656"/>
            <a:ext cx="7643812" cy="70239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7" tIns="45718" rIns="91437" bIns="45718" anchor="ctr"/>
          <a:lstStyle/>
          <a:p>
            <a:pPr marL="355587"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Алгоритм оценки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целесообразности передачи на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аутсорсинг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транспортного обслуживания компании (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96752"/>
            <a:ext cx="4624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41" indent="354000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ЭТАП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II.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Выделение косвенных затрат.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642918"/>
          <a:ext cx="8964488" cy="6349628"/>
        </p:xfrm>
        <a:graphic>
          <a:graphicData uri="http://schemas.openxmlformats.org/drawingml/2006/table">
            <a:tbl>
              <a:tblPr/>
              <a:tblGrid>
                <a:gridCol w="463681"/>
                <a:gridCol w="7069502"/>
                <a:gridCol w="1431305"/>
              </a:tblGrid>
              <a:tr h="254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Название мероприятия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Исп-тели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3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Утверждение руководителя проекта, участников рабочей группы.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Ген. дир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Представление на утверждение генеральному директору плана мероприятий проекта.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Руководитель проекта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Определение перечня (классификатора) услуг, которые оказывают и потребляют транспортные  средства.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Дир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транспортн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. службы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Определение прямых затрат, которые можно идентифицировать, отнести на транспортные средства (топливо, горюче-смазочные материалы, стоимость ремонтов, амортизация, транспортный налог,  заработная плата)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Гл. бухгалтер,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трансп. служба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Определение косвенных затрат. Разработка методики  распределения косвенных затрат на транспортные средства.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Экономисты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Разработка методики расчета себестоимости услуг, которые  оказываются на базе транспортных средств.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Гл. бухгалтер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Оценка полной фактической себестоимости услуг, которые оказываются на базе транспортных средств.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Гл. бухгалтер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Оценка возможностей по оптимизации налогообложения. Оценка экономии на налогах при ЕНВД, ИЧП.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0170" indent="0" algn="ctr" defTabSz="91436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Гл. бухгалтер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Мониторинг транспортных компаний. Анализ стоимости услуг аналогичных услугам, которые оказываются с использованием транспортных средств 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персонала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компании.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Дир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транспортн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. службы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Сравнительный анализ рыночной стоимости  услуг и фактической себестоимости услуг собственных транспортных средств.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Экономисты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Расчет финансовой целесообразности передачи на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аутсорсинг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внешней организации транспортного обслуживания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компании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или создания отдельной транспортной компании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Экономисты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Представление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предложений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 целесообразности передачи на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аутсорсинг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внешней организации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транспортного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обслуживания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компании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и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ли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создания  трансп. компании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91" marR="32491" marT="84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Руководитель проекта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0" y="-9617"/>
            <a:ext cx="9144000" cy="584771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мероприятий проекта </a:t>
            </a:r>
            <a:r>
              <a:rPr lang="ru-RU" sz="1600" b="1" dirty="0" smtClean="0">
                <a:solidFill>
                  <a:schemeClr val="bg1"/>
                </a:solidFill>
                <a:latin typeface="Arial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целесообразности передачи на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аутсорсинг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транспортного обслуживания компании</a:t>
            </a:r>
            <a:r>
              <a:rPr lang="ru-RU" sz="1600" b="1" dirty="0" smtClean="0">
                <a:solidFill>
                  <a:schemeClr val="bg1"/>
                </a:solidFill>
                <a:latin typeface="Arial"/>
                <a:ea typeface="Calibri" pitchFamily="34" charset="0"/>
                <a:cs typeface="Times New Roman" pitchFamily="18" charset="0"/>
              </a:rPr>
              <a:t>»</a:t>
            </a:r>
            <a:endParaRPr lang="ru-RU" sz="1600" dirty="0" smtClean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904" cy="64293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Принципы принятия решения вывода на аутсорсинг  клининговых услуг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2012, Email:  ecrm@rambler.ru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803C5D-A24F-4169-A511-C2DFE8441229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340768"/>
            <a:ext cx="4032448" cy="489654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ru-RU" sz="2000" b="1" dirty="0" smtClean="0">
                <a:solidFill>
                  <a:schemeClr val="tx1"/>
                </a:solidFill>
              </a:rPr>
              <a:t>Внутренняя стоимость услуг по уборке включает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</a:p>
          <a:p>
            <a:pPr marL="95250"/>
            <a:endParaRPr lang="en-US" sz="2000" b="1" dirty="0" smtClean="0">
              <a:solidFill>
                <a:schemeClr val="tx1"/>
              </a:solidFill>
            </a:endParaRPr>
          </a:p>
          <a:p>
            <a:pPr marL="268288" indent="-173038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ФОТ</a:t>
            </a:r>
          </a:p>
          <a:p>
            <a:pPr marL="268288" indent="-173038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Стоимость моющих, чистящих средств</a:t>
            </a:r>
          </a:p>
          <a:p>
            <a:pPr marL="268288" indent="-173038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Стоимость швабр, тряпок, ведер…</a:t>
            </a:r>
          </a:p>
          <a:p>
            <a:pPr marL="268288" indent="-173038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Амортизация моющих машин</a:t>
            </a:r>
          </a:p>
          <a:p>
            <a:pPr marL="95250"/>
            <a:r>
              <a:rPr lang="en-US" sz="2000" dirty="0" smtClean="0"/>
              <a:t>+</a:t>
            </a:r>
            <a:r>
              <a:rPr lang="ru-RU" sz="2000" dirty="0" smtClean="0"/>
              <a:t>+</a:t>
            </a:r>
            <a:r>
              <a:rPr lang="en-US" sz="2000" b="1" dirty="0" smtClean="0">
                <a:solidFill>
                  <a:schemeClr val="tx1"/>
                </a:solidFill>
              </a:rPr>
              <a:t>+</a:t>
            </a:r>
          </a:p>
          <a:p>
            <a:pPr marL="95250"/>
            <a:r>
              <a:rPr lang="ru-RU" sz="2000" b="1" i="1" dirty="0" smtClean="0">
                <a:solidFill>
                  <a:schemeClr val="tx1"/>
                </a:solidFill>
              </a:rPr>
              <a:t>Разнесенные на подразделение АХО затраты</a:t>
            </a:r>
            <a:r>
              <a:rPr lang="en-US" sz="2000" b="1" i="1" dirty="0" smtClean="0">
                <a:solidFill>
                  <a:schemeClr val="tx1"/>
                </a:solidFill>
              </a:rPr>
              <a:t>:</a:t>
            </a:r>
          </a:p>
          <a:p>
            <a:pPr marL="95250"/>
            <a:endParaRPr lang="en-US" sz="2000" b="1" i="1" dirty="0" smtClean="0">
              <a:solidFill>
                <a:schemeClr val="tx1"/>
              </a:solidFill>
            </a:endParaRPr>
          </a:p>
          <a:p>
            <a:pPr marL="438150" indent="-3429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Управленческие</a:t>
            </a:r>
          </a:p>
          <a:p>
            <a:pPr marL="438150" indent="-3429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Административные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1340768"/>
            <a:ext cx="3024336" cy="4968552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Рыночная стоимость клининговых услуг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636912"/>
            <a:ext cx="914400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&lt;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41" y="188640"/>
            <a:ext cx="8472518" cy="504056"/>
          </a:xfr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Рыночные программы снижения транспортных издержек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87727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b="1" dirty="0">
                <a:solidFill>
                  <a:srgbClr val="C00000"/>
                </a:solidFill>
              </a:rPr>
              <a:t>Управление автопарком </a:t>
            </a:r>
            <a:r>
              <a:rPr lang="ru-RU" sz="2000" b="1" dirty="0" smtClean="0">
                <a:solidFill>
                  <a:srgbClr val="C00000"/>
                </a:solidFill>
              </a:rPr>
              <a:t>(«</a:t>
            </a:r>
            <a:r>
              <a:rPr lang="ru-RU" sz="2000" b="1" dirty="0" err="1">
                <a:solidFill>
                  <a:srgbClr val="C00000"/>
                </a:solidFill>
              </a:rPr>
              <a:t>Fleet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management</a:t>
            </a:r>
            <a:r>
              <a:rPr lang="ru-RU" sz="2000" b="1" dirty="0" smtClean="0">
                <a:solidFill>
                  <a:srgbClr val="C00000"/>
                </a:solidFill>
              </a:rPr>
              <a:t>»).</a:t>
            </a:r>
            <a:r>
              <a:rPr lang="ru-RU" sz="2000" b="1" dirty="0" smtClean="0"/>
              <a:t> </a:t>
            </a:r>
            <a:r>
              <a:rPr lang="ru-RU" sz="2000" dirty="0" smtClean="0"/>
              <a:t>Предоставление полного комплекса или отдельных услуг автотранспортного обслуживания компании.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C00000"/>
                </a:solidFill>
              </a:rPr>
              <a:t>Транспортный </a:t>
            </a:r>
            <a:r>
              <a:rPr lang="ru-RU" sz="2000" b="1" dirty="0" err="1" smtClean="0">
                <a:solidFill>
                  <a:srgbClr val="C00000"/>
                </a:solidFill>
              </a:rPr>
              <a:t>аутсорсинг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/>
              <a:t>Выкуп </a:t>
            </a:r>
            <a:r>
              <a:rPr lang="ru-RU" sz="2000" dirty="0"/>
              <a:t>существующего автопарка с последующим автотранспортным </a:t>
            </a:r>
            <a:r>
              <a:rPr lang="ru-RU" sz="2000" dirty="0" smtClean="0"/>
              <a:t>обслуживанием</a:t>
            </a:r>
            <a:r>
              <a:rPr lang="ru-RU" sz="2000" dirty="0"/>
              <a:t>.</a:t>
            </a:r>
            <a:r>
              <a:rPr lang="ru-RU" sz="2000" dirty="0" smtClean="0"/>
              <a:t> Перевод </a:t>
            </a:r>
            <a:r>
              <a:rPr lang="ru-RU" sz="2000" dirty="0"/>
              <a:t>водителей из штата заказчика в штат </a:t>
            </a:r>
            <a:r>
              <a:rPr lang="ru-RU" sz="2000" dirty="0" smtClean="0"/>
              <a:t>компании.</a:t>
            </a:r>
            <a:endParaRPr lang="ru-RU" sz="2000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C00000"/>
                </a:solidFill>
              </a:rPr>
              <a:t>Финансовый лизинг. </a:t>
            </a:r>
            <a:r>
              <a:rPr lang="ru-RU" sz="2000" dirty="0" smtClean="0"/>
              <a:t>Срок договора лизинга сравним со сроком полезного использования транспортных средств (ТС). По окончании договора лизинга </a:t>
            </a:r>
            <a:r>
              <a:rPr lang="ru-RU" sz="2000" dirty="0" smtClean="0">
                <a:hlinkClick r:id="rId2" action="ppaction://hlinkfile" tooltip="Остаточная стоимость (страница отсутствует)"/>
              </a:rPr>
              <a:t>остаточная стоимость</a:t>
            </a:r>
            <a:r>
              <a:rPr lang="ru-RU" sz="2000" dirty="0" smtClean="0"/>
              <a:t>  ТС близка к нулю и объект лизинга может без дополнительной оплаты перейти в собственность лизингополучателя.</a:t>
            </a:r>
            <a:endParaRPr lang="ru-RU" sz="20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C00000"/>
                </a:solidFill>
              </a:rPr>
              <a:t>Операционный лизинг</a:t>
            </a:r>
            <a:r>
              <a:rPr lang="ru-RU" sz="2000" b="1" dirty="0" smtClean="0"/>
              <a:t>. </a:t>
            </a:r>
            <a:r>
              <a:rPr lang="ru-RU" sz="2000" dirty="0" smtClean="0"/>
              <a:t>Срок договора лизинга существенно меньше срока полезного использования ТС. По окончании договора ТС либо возвращается лизингодателю и может быть передан в лизинг повторно, либо выкупается лизингополучателем по остаточной стоимости. Лизинговая ставка обычно выше, чем по финансовому лизингу. Может предусмотрено  техническое обслуживание, обучение кадров, прохождение ТО, решение проблем в ГИБДД.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5"/>
            <a:ext cx="7772400" cy="1370013"/>
          </a:xfrm>
          <a:solidFill>
            <a:schemeClr val="bg1">
              <a:lumMod val="95000"/>
            </a:schemeClr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Анализ рыночных предложений направленных на сокращения транспортных издержек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428604"/>
            <a:ext cx="8229600" cy="57150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1. Управление автопарком («</a:t>
            </a:r>
            <a:r>
              <a:rPr lang="ru-RU" sz="2800" b="1" dirty="0" err="1" smtClean="0">
                <a:solidFill>
                  <a:schemeClr val="bg1"/>
                </a:solidFill>
              </a:rPr>
              <a:t>Fleet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management</a:t>
            </a:r>
            <a:r>
              <a:rPr lang="ru-RU" sz="2800" b="1" dirty="0" smtClean="0">
                <a:solidFill>
                  <a:schemeClr val="bg1"/>
                </a:solidFill>
              </a:rPr>
              <a:t>»)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1"/>
            <a:ext cx="8072494" cy="4483113"/>
          </a:xfrm>
        </p:spPr>
        <p:txBody>
          <a:bodyPr>
            <a:normAutofit/>
          </a:bodyPr>
          <a:lstStyle/>
          <a:p>
            <a:pPr marL="273041" indent="450834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Услуга ориентирована на компании,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которым </a:t>
            </a:r>
            <a:r>
              <a:rPr lang="ru-RU" sz="2800" b="1" dirty="0">
                <a:solidFill>
                  <a:srgbClr val="C00000"/>
                </a:solidFill>
              </a:rPr>
              <a:t>требуются услуги и консультации по управлению уже существующим автопарком и транспортным отделом</a:t>
            </a:r>
            <a:r>
              <a:rPr lang="ru-RU" sz="2800" dirty="0"/>
              <a:t>. </a:t>
            </a:r>
            <a:endParaRPr lang="ru-RU" sz="2800" dirty="0" smtClean="0"/>
          </a:p>
          <a:p>
            <a:pPr marL="273041" indent="450834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Клиент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получает возможность самостоятельно формировать перечень необходимых услуг, выбирая несколько составляющих или полный комплекс обслуживания.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9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Перечень услуг,  в рамках программы «</a:t>
            </a:r>
            <a:r>
              <a:rPr lang="ru-RU" sz="19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Fleet</a:t>
            </a:r>
            <a:r>
              <a:rPr lang="ru-RU" sz="19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management</a:t>
            </a:r>
            <a:r>
              <a:rPr lang="ru-RU" sz="19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4357718" cy="5929354"/>
          </a:xfrm>
          <a:ln w="38100"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Autofit/>
          </a:bodyPr>
          <a:lstStyle/>
          <a:p>
            <a:pPr marL="355587" indent="-260340">
              <a:buAutoNum type="arabicPeriod"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Мониторинг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деятельности транспортного отдела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компании-заказчика.</a:t>
            </a:r>
          </a:p>
          <a:p>
            <a:pPr marL="355587" indent="-260340">
              <a:buAutoNum type="arabicPeriod"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Консультации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по вопросам оптимизации управления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автопарком.</a:t>
            </a:r>
            <a:endParaRPr lang="ru-RU" sz="1500" b="1" dirty="0">
              <a:solidFill>
                <a:schemeClr val="tx2">
                  <a:lumMod val="50000"/>
                </a:schemeClr>
              </a:solidFill>
            </a:endParaRPr>
          </a:p>
          <a:p>
            <a:pPr marL="95247" indent="0">
              <a:buNone/>
            </a:pP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Обновление автопарка (закупка/продажа автотранспортных средств) и взаимодействие с поставщиками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>:   </a:t>
            </a:r>
            <a:br>
              <a:rPr lang="ru-RU" sz="15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     3.1. подбор подходящего поставщика с точки зрения цены и качества, </a:t>
            </a:r>
            <a:b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     3.2. покупка и оформление необходимой документации на приобретение автомобилей, </a:t>
            </a:r>
            <a:b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    3.3. установка дополнительного оборудования, </a:t>
            </a:r>
            <a:b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    3.4. оценка и продажа б/у автомобилей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5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</a:rPr>
              <a:t>. Взаимодействие с органами ГИБДД: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5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>4.1. снятие-постановка автомобилей на учет/с учета, </a:t>
            </a:r>
            <a:br>
              <a:rPr lang="ru-RU" sz="15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>4.2. оформление ДТП, </a:t>
            </a:r>
            <a:br>
              <a:rPr lang="ru-RU" sz="15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>4.3. прохождение и оформление ГТО и т.д. </a:t>
            </a:r>
            <a:br>
              <a:rPr lang="ru-RU" sz="15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</a:rPr>
              <a:t>Взаимодействие со страховыми компаниями: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5.1. подбор страховой компании, </a:t>
            </a:r>
            <a:b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5.2. оформление ОСАГО и КАСКО, </a:t>
            </a:r>
            <a:b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5.3. взаимодействие при наступлении страхового случая, </a:t>
            </a:r>
            <a:b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5.4. контроль за документооборотом. </a:t>
            </a:r>
            <a:endParaRPr lang="ru-RU" sz="15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785797"/>
            <a:ext cx="4071966" cy="6017028"/>
          </a:xfrm>
          <a:prstGeom prst="rect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txBody>
          <a:bodyPr wrap="square" lIns="91437" tIns="45718" rIns="91437" bIns="45718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Проведение планового ТО и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 ТР: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  6.1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доставка автомобиля на СТО,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  6.2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администрирование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бухгалтерских документов.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Текущее обслуживание автомобилей (контроль за исполнением и ведение документооборота):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 7.1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оформление и оплата топливных карт,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 7.2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обеспечение стоянки и парковки а/м,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 7.3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ежедневная мойка и уборка салона,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 7.4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закупка и хранение автомобильной резины,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7.5. проведение шиномонтажных работ,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7.6. обеспечение техническими жидкостями и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авто косметикой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Предоставление при необходимости подменного автомобиля: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. Круглосуточная аварийная служба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 9.1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заказ эвакуатора,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 9.2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консультирование по техническим и юридическим вопросам.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Проведение необходимых программ обучения по безопасному вождению: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10.1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оценка навыков вождения, </a:t>
            </a:r>
            <a:br>
              <a:rPr lang="ru-RU" sz="15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 10.2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</a:rPr>
              <a:t>. проведение аттестации по БДД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428604"/>
            <a:ext cx="8229600" cy="57150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2. Транспортный </a:t>
            </a:r>
            <a:r>
              <a:rPr lang="ru-RU" sz="2800" b="1" dirty="0" err="1" smtClean="0">
                <a:solidFill>
                  <a:schemeClr val="bg1"/>
                </a:solidFill>
              </a:rPr>
              <a:t>аутсорсинг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80987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Услуга ориентирована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на минимизацию расходов на эксплуатацию непрофильных активов, которые не приносят прибыли, но необходимы для нормальной работы любой компании. </a:t>
            </a:r>
          </a:p>
          <a:p>
            <a:pPr indent="380987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Основная цель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– сокращение транспортных издержек на содержание  и обслуживание собственного автотранспортного парка, содержание персонала, связанная с неосновной деятельностью. 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1"/>
          <p:cNvSpPr txBox="1">
            <a:spLocks noChangeArrowheads="1"/>
          </p:cNvSpPr>
          <p:nvPr/>
        </p:nvSpPr>
        <p:spPr bwMode="auto">
          <a:xfrm>
            <a:off x="1000101" y="714357"/>
            <a:ext cx="74295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91437" tIns="45718" rIns="91437" bIns="45718" anchor="ctr"/>
          <a:lstStyle/>
          <a:p>
            <a:pPr algn="ct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r>
              <a:rPr lang="ru-RU" sz="2800" b="1" dirty="0" smtClean="0">
                <a:solidFill>
                  <a:srgbClr val="C00000"/>
                </a:solidFill>
              </a:rPr>
              <a:t>Причины использования аутсорсинга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39619" name="Text Box 2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7" tIns="46798" rIns="89997" bIns="46798"/>
          <a:lstStyle/>
          <a:p>
            <a:pPr algn="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fld id="{BA6E6F4F-37A0-4B81-B172-652C8667992A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368" algn="l"/>
                  <a:tab pos="1828736" algn="l"/>
                  <a:tab pos="2743103" algn="l"/>
                  <a:tab pos="3657471" algn="l"/>
                  <a:tab pos="4571839" algn="l"/>
                  <a:tab pos="5486207" algn="l"/>
                  <a:tab pos="6400574" algn="l"/>
                  <a:tab pos="7314941" algn="l"/>
                  <a:tab pos="8229309" algn="l"/>
                  <a:tab pos="9143677" algn="l"/>
                  <a:tab pos="10058045" algn="l"/>
                </a:tabLst>
              </a:pPr>
              <a:t>2</a:t>
            </a:fld>
            <a:endParaRPr lang="ru-RU" sz="1000" dirty="0">
              <a:solidFill>
                <a:srgbClr val="558ED5"/>
              </a:solidFill>
              <a:latin typeface="Verdana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ru-RU" sz="1100" smtClean="0">
                <a:solidFill>
                  <a:schemeClr val="accent2">
                    <a:lumMod val="75000"/>
                  </a:schemeClr>
                </a:solidFill>
              </a:rPr>
              <a:t>© Набоков А.Б., 2011, </a:t>
            </a:r>
            <a:r>
              <a:rPr lang="en-US" sz="1100" smtClean="0">
                <a:solidFill>
                  <a:schemeClr val="accent2">
                    <a:lumMod val="75000"/>
                  </a:schemeClr>
                </a:solidFill>
              </a:rPr>
              <a:t>ecrm@rambler.ru</a:t>
            </a:r>
            <a:endParaRPr lang="ru-RU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14414" y="2000240"/>
            <a:ext cx="7258050" cy="3786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56" tIns="46079" rIns="92156" bIns="46079"/>
          <a:lstStyle/>
          <a:p>
            <a:pPr marL="341301" indent="-341301">
              <a:spcBef>
                <a:spcPts val="45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341301" algn="l"/>
                <a:tab pos="1255669" algn="l"/>
                <a:tab pos="2170037" algn="l"/>
                <a:tab pos="3084404" algn="l"/>
                <a:tab pos="3998772" algn="l"/>
                <a:tab pos="4913140" algn="l"/>
                <a:tab pos="5827507" algn="l"/>
                <a:tab pos="6741874" algn="l"/>
                <a:tab pos="7656242" algn="l"/>
                <a:tab pos="8570610" algn="l"/>
                <a:tab pos="9484978" algn="l"/>
                <a:tab pos="10399346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Концентрация на основном бизнесе;</a:t>
            </a:r>
          </a:p>
          <a:p>
            <a:pPr marL="341301" indent="-341301">
              <a:spcBef>
                <a:spcPts val="45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341301" algn="l"/>
                <a:tab pos="1255669" algn="l"/>
                <a:tab pos="2170037" algn="l"/>
                <a:tab pos="3084404" algn="l"/>
                <a:tab pos="3998772" algn="l"/>
                <a:tab pos="4913140" algn="l"/>
                <a:tab pos="5827507" algn="l"/>
                <a:tab pos="6741874" algn="l"/>
                <a:tab pos="7656242" algn="l"/>
                <a:tab pos="8570610" algn="l"/>
                <a:tab pos="9484978" algn="l"/>
                <a:tab pos="10399346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управляемости за счет сокращения количества подразделений;</a:t>
            </a:r>
          </a:p>
          <a:p>
            <a:pPr marL="341301" indent="-341301">
              <a:spcBef>
                <a:spcPts val="45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341301" algn="l"/>
                <a:tab pos="1255669" algn="l"/>
                <a:tab pos="2170037" algn="l"/>
                <a:tab pos="3084404" algn="l"/>
                <a:tab pos="3998772" algn="l"/>
                <a:tab pos="4913140" algn="l"/>
                <a:tab pos="5827507" algn="l"/>
                <a:tab pos="6741874" algn="l"/>
                <a:tab pos="7656242" algn="l"/>
                <a:tab pos="8570610" algn="l"/>
                <a:tab pos="9484978" algn="l"/>
                <a:tab pos="10399346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Снижение издержек и повышение качества за счет перехода от системы «зачета» работ на систему приемки работ по договорам;</a:t>
            </a:r>
          </a:p>
          <a:p>
            <a:pPr marL="341301" indent="-341301">
              <a:spcBef>
                <a:spcPts val="45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341301" algn="l"/>
                <a:tab pos="1255669" algn="l"/>
                <a:tab pos="2170037" algn="l"/>
                <a:tab pos="3084404" algn="l"/>
                <a:tab pos="3998772" algn="l"/>
                <a:tab pos="4913140" algn="l"/>
                <a:tab pos="5827507" algn="l"/>
                <a:tab pos="6741874" algn="l"/>
                <a:tab pos="7656242" algn="l"/>
                <a:tab pos="8570610" algn="l"/>
                <a:tab pos="9484978" algn="l"/>
                <a:tab pos="10399346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Снижение издержек за счет изменения структуры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затрат ;</a:t>
            </a:r>
          </a:p>
          <a:p>
            <a:pPr marL="341301" indent="-341301">
              <a:spcBef>
                <a:spcPts val="45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341301" algn="l"/>
                <a:tab pos="1255669" algn="l"/>
                <a:tab pos="2170037" algn="l"/>
                <a:tab pos="3084404" algn="l"/>
                <a:tab pos="3998772" algn="l"/>
                <a:tab pos="4913140" algn="l"/>
                <a:tab pos="5827507" algn="l"/>
                <a:tab pos="6741874" algn="l"/>
                <a:tab pos="7656242" algn="l"/>
                <a:tab pos="8570610" algn="l"/>
                <a:tab pos="9484978" algn="l"/>
                <a:tab pos="10399346" algn="l"/>
              </a:tabLs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Оптимизация  налогов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428628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Содержание пакета услуг транспортного аутсорсинга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329642" cy="5500726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выкуп (закупка) автопарка (осуществляется исходя из возможностей и предпочтений заказчика);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планирование бюджета на создание и управление автопарком;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предоставление отчетности в согласованной форме;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взаимодействие со всеми поставщиками и контрагентами: процедуры, проверка, оформление договоров и оплата счетов;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взаимодействие с органами ГИБДД (снятие-постановка автомобилей на учет/с учета, оформление ДТП, прохождение ГТО и т.д.);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взаимодействие со страховыми компаниями (оформление ОСАГО и КАСКО; страховых случаев);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текущее и плановое техническое обслуживание (ТО, ремонт автомобилей; топливные карты, муниципальная и ночная парковка, ежедневная мойка и уборка салона, обеспечение автомобилей техническими жидкостями и другими расходными материалами);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оперативная замена автомобиля в случае ремонта, ТО или ДТП;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круглосуточная диспетчерская служба;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персональный менеджер, отслеживающий соблюдение условий Договора.</a:t>
            </a:r>
          </a:p>
          <a:p>
            <a:pPr indent="380987">
              <a:buNone/>
            </a:pP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chemeClr val="bg1"/>
                </a:solidFill>
              </a:rPr>
              <a:t>3</a:t>
            </a:r>
            <a:r>
              <a:rPr lang="ru-RU" sz="2600" b="1" dirty="0" smtClean="0">
                <a:solidFill>
                  <a:schemeClr val="bg1"/>
                </a:solidFill>
              </a:rPr>
              <a:t>. Финансовый лизинг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266700" indent="366713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Удобный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финансовый инструмент приобретения автопарка. Фактически автомобиль остается на балансе лизинговой компании. </a:t>
            </a:r>
          </a:p>
          <a:p>
            <a:pPr marL="266700" indent="366713">
              <a:buNone/>
            </a:pPr>
            <a:r>
              <a:rPr lang="ru-RU" b="1" dirty="0">
                <a:solidFill>
                  <a:srgbClr val="C00000"/>
                </a:solidFill>
              </a:rPr>
              <a:t>Преимущества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 сглаживание крупных колебаний бюджета компании (в связи с приобретением и заменой автопарка), возможность более четкого планирования, освобождение от необходимости учета автомобиля на балансе и связанных с этим косвенных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расходов.</a:t>
            </a:r>
          </a:p>
          <a:p>
            <a:pPr marL="266700" indent="366713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Гибкий </a:t>
            </a:r>
            <a:r>
              <a:rPr lang="ru-RU" b="1" dirty="0">
                <a:solidFill>
                  <a:srgbClr val="C00000"/>
                </a:solidFill>
              </a:rPr>
              <a:t>продукт для клиентов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– возможно варьирование авансового платежа и сроков лизинга, а также пакет дополнительных услуг, возможность выкупа автомобиля по истечении срока, помогают подобрать оптимальную схему приобретения автомобиля в лизинг.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chemeClr val="bg1"/>
                </a:solidFill>
              </a:rPr>
              <a:t>4</a:t>
            </a:r>
            <a:r>
              <a:rPr lang="ru-RU" sz="2600" b="1" dirty="0" smtClean="0">
                <a:solidFill>
                  <a:schemeClr val="bg1"/>
                </a:solidFill>
              </a:rPr>
              <a:t>. Операционный лизинг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/>
          </a:bodyPr>
          <a:lstStyle/>
          <a:p>
            <a:pPr marL="182563" indent="352425">
              <a:buNone/>
            </a:pPr>
            <a:r>
              <a:rPr lang="ru-RU" sz="2100" b="1" i="1" dirty="0" smtClean="0">
                <a:solidFill>
                  <a:srgbClr val="C00000"/>
                </a:solidFill>
              </a:rPr>
              <a:t>Включает </a:t>
            </a:r>
            <a:r>
              <a:rPr lang="ru-RU" sz="2100" b="1" i="1" dirty="0">
                <a:solidFill>
                  <a:srgbClr val="C00000"/>
                </a:solidFill>
              </a:rPr>
              <a:t>преимущества финансового лизинга + берет на себя риски, связанные с эксплуатационным обслуживанием автомобиля: </a:t>
            </a:r>
            <a:endParaRPr lang="ru-RU" sz="2100" b="1" i="1" dirty="0" smtClean="0">
              <a:solidFill>
                <a:srgbClr val="C00000"/>
              </a:solidFill>
            </a:endParaRPr>
          </a:p>
          <a:p>
            <a:pPr marL="531813" lvl="0" indent="-2587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Финансирование и приобретение автомобилей. </a:t>
            </a:r>
          </a:p>
          <a:p>
            <a:pPr marL="531813" lvl="0" indent="-2587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Регистрация автомобилей в органах ГИБДД. </a:t>
            </a:r>
          </a:p>
          <a:p>
            <a:pPr marL="531813" lvl="0" indent="-2587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Прохождение ГТО и получение талона ГТО. </a:t>
            </a:r>
          </a:p>
          <a:p>
            <a:pPr marL="531813" lvl="0" indent="-2587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Страхование автомобилей: ОСАГО, КАСКО (угон + ущерб). </a:t>
            </a:r>
          </a:p>
          <a:p>
            <a:pPr marL="531813" lvl="0" indent="-2587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Плановое техническое обслуживание и текущий ремонт автомобиля. </a:t>
            </a:r>
          </a:p>
          <a:p>
            <a:pPr marL="531813" lvl="0" indent="-2587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Круглосуточная помощь на дороге и эвакуация, подменный автомобиль </a:t>
            </a:r>
          </a:p>
          <a:p>
            <a:pPr marL="531813" lvl="0" indent="-258763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Закупка и хранение автомобильной резины и </a:t>
            </a:r>
            <a:r>
              <a:rPr lang="ru-RU" sz="2100" dirty="0" err="1" smtClean="0">
                <a:solidFill>
                  <a:schemeClr val="tx2">
                    <a:lumMod val="75000"/>
                  </a:schemeClr>
                </a:solidFill>
              </a:rPr>
              <a:t>шиномонтаж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182563" indent="352425">
              <a:buNone/>
            </a:pPr>
            <a:r>
              <a:rPr lang="ru-RU" sz="2100" b="1" dirty="0" smtClean="0">
                <a:solidFill>
                  <a:srgbClr val="C00000"/>
                </a:solidFill>
              </a:rPr>
              <a:t>Преимущество </a:t>
            </a:r>
            <a:r>
              <a:rPr lang="ru-RU" sz="2100" b="1" dirty="0">
                <a:solidFill>
                  <a:srgbClr val="C00000"/>
                </a:solidFill>
              </a:rPr>
              <a:t>операционной лизинга </a:t>
            </a:r>
            <a:r>
              <a:rPr lang="ru-RU" sz="2100" dirty="0"/>
              <a:t>– 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</a:rPr>
              <a:t>максимальная удобность и комфорт для клиента, наиболее прозрачное планирование расходов, минимальные косвенные расходы на управление автопарком. </a:t>
            </a:r>
          </a:p>
          <a:p>
            <a:pPr lvl="0" indent="188913">
              <a:buClr>
                <a:srgbClr val="C00000"/>
              </a:buClr>
              <a:buNone/>
            </a:pPr>
            <a:r>
              <a:rPr lang="ru-RU" sz="2100" b="1" dirty="0">
                <a:solidFill>
                  <a:srgbClr val="C00000"/>
                </a:solidFill>
              </a:rPr>
              <a:t>Недостатки</a:t>
            </a:r>
            <a:r>
              <a:rPr lang="ru-RU" sz="2100" dirty="0">
                <a:solidFill>
                  <a:srgbClr val="C00000"/>
                </a:solidFill>
              </a:rPr>
              <a:t> - 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</a:rPr>
              <a:t>более высокий лизинговый платеж и жесткие условия выкупа автомобиля, недостаточную развитость данного вида лизинга в регионах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428604"/>
            <a:ext cx="8229600" cy="571504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</a:rPr>
              <a:t>Основные преимущества  программы «</a:t>
            </a:r>
            <a:r>
              <a:rPr lang="ru-RU" sz="2000" b="1" cap="all" dirty="0" err="1" smtClean="0">
                <a:solidFill>
                  <a:schemeClr val="bg1"/>
                </a:solidFill>
              </a:rPr>
              <a:t>ОпераЦИОННЫЙ</a:t>
            </a:r>
            <a:r>
              <a:rPr lang="ru-RU" sz="2000" b="1" cap="all" dirty="0" smtClean="0">
                <a:solidFill>
                  <a:schemeClr val="bg1"/>
                </a:solidFill>
              </a:rPr>
              <a:t> лизинг»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14422"/>
            <a:ext cx="7901014" cy="5357850"/>
          </a:xfrm>
        </p:spPr>
        <p:txBody>
          <a:bodyPr>
            <a:normAutofit fontScale="62500" lnSpcReduction="20000"/>
          </a:bodyPr>
          <a:lstStyle/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/>
              <a:t>Возможность </a:t>
            </a:r>
            <a:r>
              <a:rPr lang="ru-RU" dirty="0"/>
              <a:t>использования Клиентом автотранспортных средств </a:t>
            </a:r>
            <a:r>
              <a:rPr lang="ru-RU" b="1" dirty="0"/>
              <a:t>без организации собственного автопарка и транспортного отдела</a:t>
            </a:r>
            <a:r>
              <a:rPr lang="ru-RU" dirty="0"/>
              <a:t>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Возможность оперативного обновления автомобильного парка Клиента </a:t>
            </a:r>
            <a:r>
              <a:rPr lang="ru-RU" b="1" dirty="0"/>
              <a:t>без отвлечения значительных сумм оборотных средств</a:t>
            </a:r>
            <a:r>
              <a:rPr lang="ru-RU" dirty="0"/>
              <a:t>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Возможность привлекать дополнительные заемные ресурсы для развития бизнеса, так как обязательства по оперативному лизингу не влияют на общую кредиторскую задолженность предприятия.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Снижение налогооблагаемой базы: минимизация налога на прибыль за счет включения лизинговых платежей на затраты.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Минимальный пакет документов для оформления сделки.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Оперативные сроки принятия решений и оформление необходимой документации.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b="1" dirty="0"/>
              <a:t>Отсутствие залоговой процедуры</a:t>
            </a:r>
            <a:r>
              <a:rPr lang="ru-RU" dirty="0"/>
              <a:t>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Гибкий график выплат лизинговых платежей.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Обслуживание компаний-заказчиков по всей территории РФ.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Сервисная поддержка на весь период эксплуатации. 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Возможность выкупа в собственность, возврата или замены автомобиля на новый по окончании срока аренды.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57224" y="1357298"/>
            <a:ext cx="7635879" cy="521065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 lIns="91437" tIns="45718" rIns="91437" bIns="45718">
            <a:spAutoFit/>
          </a:bodyPr>
          <a:lstStyle/>
          <a:p>
            <a:pPr marL="757211" indent="-457184">
              <a:lnSpc>
                <a:spcPct val="95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ru-RU" sz="1400" b="1" dirty="0">
                <a:latin typeface="Arial" charset="0"/>
              </a:rPr>
              <a:t>Определение объекта выделения </a:t>
            </a:r>
            <a:r>
              <a:rPr lang="ru-RU" sz="1400" dirty="0" smtClean="0">
                <a:latin typeface="Arial" charset="0"/>
              </a:rPr>
              <a:t>(подразделение, функция, бизнес – процесс, услуга)</a:t>
            </a:r>
            <a:endParaRPr lang="ru-RU" sz="1400" dirty="0">
              <a:latin typeface="Arial" charset="0"/>
            </a:endParaRPr>
          </a:p>
          <a:p>
            <a:pPr marL="757211" indent="-457184">
              <a:lnSpc>
                <a:spcPct val="95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ru-RU" sz="1400" b="1" dirty="0">
                <a:latin typeface="Arial" charset="0"/>
              </a:rPr>
              <a:t>Определение</a:t>
            </a:r>
            <a:r>
              <a:rPr lang="ru-RU" sz="1400" dirty="0">
                <a:latin typeface="Arial" charset="0"/>
              </a:rPr>
              <a:t> (установление границ деятельности) </a:t>
            </a:r>
            <a:r>
              <a:rPr lang="ru-RU" sz="1400" b="1" dirty="0">
                <a:latin typeface="Arial" charset="0"/>
              </a:rPr>
              <a:t>инфраструктуры и технологической цепочки объекта выделения</a:t>
            </a:r>
          </a:p>
          <a:p>
            <a:pPr marL="757211" indent="-457184">
              <a:lnSpc>
                <a:spcPct val="95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ru-RU" sz="1400" b="1" dirty="0">
                <a:latin typeface="Arial" charset="0"/>
              </a:rPr>
              <a:t>Определение РЕЗУЛЬТАТОВ деятельности объекта выделения</a:t>
            </a:r>
          </a:p>
          <a:p>
            <a:pPr marL="1404889" lvl="1" indent="-457184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ru-RU" sz="1400" dirty="0" smtClean="0">
                <a:latin typeface="Arial" charset="0"/>
              </a:rPr>
              <a:t>Существующих (</a:t>
            </a:r>
            <a:r>
              <a:rPr lang="ru-RU" sz="1400" dirty="0" smtClean="0"/>
              <a:t>одно из главных </a:t>
            </a:r>
            <a:r>
              <a:rPr lang="ru-RU" sz="1400" dirty="0" smtClean="0">
                <a:latin typeface="Arial" charset="0"/>
              </a:rPr>
              <a:t>себестоимость) продукции</a:t>
            </a:r>
            <a:r>
              <a:rPr lang="ru-RU" sz="1400" dirty="0">
                <a:latin typeface="Arial" charset="0"/>
              </a:rPr>
              <a:t>, услуг</a:t>
            </a:r>
          </a:p>
          <a:p>
            <a:pPr marL="1404889" lvl="1" indent="-457184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ru-RU" sz="1400" dirty="0">
                <a:latin typeface="Arial" charset="0"/>
              </a:rPr>
              <a:t>Перспективных</a:t>
            </a:r>
          </a:p>
          <a:p>
            <a:pPr marL="757211" indent="-457184">
              <a:lnSpc>
                <a:spcPct val="95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ru-RU" sz="1400" b="1" dirty="0">
                <a:latin typeface="Arial" charset="0"/>
              </a:rPr>
              <a:t>Определение ПОТРЕБИТЕЛЕЙ РЕЗУЛЬТАТОВ деятельности </a:t>
            </a:r>
            <a:r>
              <a:rPr lang="ru-RU" sz="1400" dirty="0">
                <a:latin typeface="Arial" charset="0"/>
              </a:rPr>
              <a:t>    </a:t>
            </a:r>
          </a:p>
          <a:p>
            <a:pPr marL="1404889" lvl="1" indent="-457184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ru-RU" sz="1400" dirty="0"/>
              <a:t>Существующих </a:t>
            </a:r>
            <a:r>
              <a:rPr lang="ru-RU" sz="1400" dirty="0" smtClean="0"/>
              <a:t>(качество продукции</a:t>
            </a:r>
            <a:r>
              <a:rPr lang="ru-RU" sz="1400" dirty="0"/>
              <a:t>, </a:t>
            </a:r>
            <a:r>
              <a:rPr lang="ru-RU" sz="1400" dirty="0" smtClean="0"/>
              <a:t>услуг)</a:t>
            </a:r>
            <a:endParaRPr lang="ru-RU" sz="1400" dirty="0">
              <a:latin typeface="Arial" charset="0"/>
            </a:endParaRPr>
          </a:p>
          <a:p>
            <a:pPr marL="1404889" lvl="1" indent="-457184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ru-RU" sz="1400" dirty="0">
                <a:latin typeface="Arial" charset="0"/>
              </a:rPr>
              <a:t>Перспективных</a:t>
            </a:r>
          </a:p>
          <a:p>
            <a:pPr marL="757211" indent="-457184">
              <a:lnSpc>
                <a:spcPct val="95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ru-RU" sz="1400" b="1" dirty="0">
                <a:latin typeface="Arial" charset="0"/>
              </a:rPr>
              <a:t>Определение </a:t>
            </a:r>
            <a:r>
              <a:rPr lang="ru-RU" sz="1400" b="1" dirty="0" smtClean="0">
                <a:latin typeface="Arial" charset="0"/>
              </a:rPr>
              <a:t>ПОТЕНЦИАЛЬНЫХ АУТСОРСЕРОВ, ПОСТАВЩИКОВ </a:t>
            </a:r>
            <a:r>
              <a:rPr lang="ru-RU" sz="1400" b="1" dirty="0">
                <a:latin typeface="Arial" charset="0"/>
              </a:rPr>
              <a:t>работ, услуг, </a:t>
            </a:r>
            <a:r>
              <a:rPr lang="ru-RU" sz="1400" b="1" dirty="0" smtClean="0">
                <a:latin typeface="Arial" charset="0"/>
              </a:rPr>
              <a:t>продуктов</a:t>
            </a:r>
            <a:endParaRPr lang="ru-RU" sz="1400" b="1" dirty="0">
              <a:latin typeface="Arial" charset="0"/>
            </a:endParaRPr>
          </a:p>
          <a:p>
            <a:pPr marL="1404889" lvl="1" indent="-457184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ru-RU" sz="1400" dirty="0">
                <a:latin typeface="Arial" charset="0"/>
              </a:rPr>
              <a:t>Существующих</a:t>
            </a:r>
          </a:p>
          <a:p>
            <a:pPr marL="1404889" lvl="1" indent="-457184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ru-RU" sz="1400" dirty="0">
                <a:latin typeface="Arial" charset="0"/>
              </a:rPr>
              <a:t>Перспективных</a:t>
            </a:r>
          </a:p>
          <a:p>
            <a:pPr marL="757211" indent="-457184">
              <a:lnSpc>
                <a:spcPct val="95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ru-RU" sz="1400" b="1" dirty="0">
                <a:latin typeface="Arial" charset="0"/>
              </a:rPr>
              <a:t>Определение возможностей разделения инфраструктуры объекта рассмотрения</a:t>
            </a:r>
          </a:p>
          <a:p>
            <a:pPr marL="757211" indent="-457184">
              <a:lnSpc>
                <a:spcPct val="95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ru-RU" sz="1400" b="1" dirty="0">
                <a:latin typeface="Arial" charset="0"/>
              </a:rPr>
              <a:t>Определение возможностей выделения БЕ по роду деятельности</a:t>
            </a:r>
          </a:p>
          <a:p>
            <a:pPr marL="757211" indent="-457184">
              <a:lnSpc>
                <a:spcPct val="95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ru-RU" sz="1400" b="1" dirty="0">
                <a:latin typeface="Arial" charset="0"/>
              </a:rPr>
              <a:t>Анализ </a:t>
            </a:r>
            <a:r>
              <a:rPr lang="ru-RU" sz="1400" b="1" dirty="0" smtClean="0">
                <a:latin typeface="Arial" charset="0"/>
              </a:rPr>
              <a:t>целесообразности вывода на </a:t>
            </a:r>
            <a:r>
              <a:rPr lang="ru-RU" sz="1400" b="1" dirty="0" err="1" smtClean="0">
                <a:latin typeface="Arial" charset="0"/>
              </a:rPr>
              <a:t>аутсорсинг</a:t>
            </a:r>
            <a:r>
              <a:rPr lang="ru-RU" sz="1400" b="1" dirty="0" smtClean="0">
                <a:latin typeface="Arial" charset="0"/>
              </a:rPr>
              <a:t> </a:t>
            </a:r>
            <a:endParaRPr lang="ru-RU" sz="1400" b="1" dirty="0">
              <a:latin typeface="Arial" charset="0"/>
            </a:endParaRPr>
          </a:p>
          <a:p>
            <a:pPr marL="757211" indent="-457184">
              <a:lnSpc>
                <a:spcPct val="95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ru-RU" sz="1400" b="1" dirty="0" smtClean="0">
                <a:latin typeface="Arial" charset="0"/>
              </a:rPr>
              <a:t>Принятие </a:t>
            </a:r>
            <a:r>
              <a:rPr lang="ru-RU" sz="1400" b="1" dirty="0">
                <a:latin typeface="Arial" charset="0"/>
              </a:rPr>
              <a:t>решения о выделении </a:t>
            </a:r>
            <a:r>
              <a:rPr lang="ru-RU" sz="1400" b="1" dirty="0" smtClean="0">
                <a:latin typeface="Arial" charset="0"/>
              </a:rPr>
              <a:t>бизнес</a:t>
            </a:r>
            <a:r>
              <a:rPr lang="en-US" sz="1400" b="1" dirty="0" smtClean="0">
                <a:latin typeface="Arial" charset="0"/>
              </a:rPr>
              <a:t> </a:t>
            </a:r>
            <a:r>
              <a:rPr lang="ru-RU" sz="1400" b="1" dirty="0" smtClean="0">
                <a:latin typeface="Arial" charset="0"/>
              </a:rPr>
              <a:t>-</a:t>
            </a:r>
            <a:r>
              <a:rPr lang="en-US" sz="1400" b="1" dirty="0" smtClean="0">
                <a:latin typeface="Arial" charset="0"/>
              </a:rPr>
              <a:t> </a:t>
            </a:r>
            <a:r>
              <a:rPr lang="ru-RU" sz="1400" b="1" dirty="0" smtClean="0">
                <a:latin typeface="Arial" charset="0"/>
              </a:rPr>
              <a:t>единиц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42910" y="285728"/>
            <a:ext cx="8001056" cy="695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91437" tIns="45718" rIns="91437" bIns="45718"/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rgbClr val="C00000"/>
                </a:solidFill>
                <a:ea typeface="+mj-ea"/>
              </a:rPr>
              <a:t>Практическое задание </a:t>
            </a:r>
            <a:r>
              <a:rPr lang="en-US" sz="2000" b="1" dirty="0" smtClean="0">
                <a:solidFill>
                  <a:srgbClr val="C00000"/>
                </a:solidFill>
                <a:ea typeface="+mj-ea"/>
              </a:rPr>
              <a:t>: </a:t>
            </a:r>
            <a:r>
              <a:rPr lang="ru-RU" sz="2000" b="1" dirty="0" smtClean="0">
                <a:solidFill>
                  <a:srgbClr val="17375E"/>
                </a:solidFill>
                <a:ea typeface="+mj-ea"/>
              </a:rPr>
              <a:t>Для своего предприятия выведите на </a:t>
            </a:r>
            <a:r>
              <a:rPr lang="ru-RU" sz="2000" b="1" dirty="0" err="1" smtClean="0">
                <a:solidFill>
                  <a:srgbClr val="17375E"/>
                </a:solidFill>
                <a:ea typeface="+mj-ea"/>
              </a:rPr>
              <a:t>аутсорсинг</a:t>
            </a:r>
            <a:r>
              <a:rPr lang="ru-RU" sz="2000" b="1" dirty="0" smtClean="0">
                <a:solidFill>
                  <a:srgbClr val="17375E"/>
                </a:solidFill>
                <a:ea typeface="+mj-ea"/>
              </a:rPr>
              <a:t> подразделение или бизнес - процесс</a:t>
            </a:r>
            <a:endParaRPr lang="ru-RU" sz="2000" b="1" i="1" dirty="0">
              <a:solidFill>
                <a:srgbClr val="FFFF00"/>
              </a:solidFill>
              <a:ea typeface="+mj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1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EAC9801-CCD9-4386-BDAB-243515132278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ru-RU" sz="1000">
              <a:solidFill>
                <a:srgbClr val="558ED5"/>
              </a:solidFill>
              <a:latin typeface="Verdana" pitchFamily="34" charset="0"/>
            </a:endParaRPr>
          </a:p>
        </p:txBody>
      </p:sp>
      <p:pic>
        <p:nvPicPr>
          <p:cNvPr id="2447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8784976" cy="65332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ext Box 1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3451DB1-AC6D-48E6-8E11-790411E8B7CC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ru-RU" sz="1000">
              <a:solidFill>
                <a:srgbClr val="558ED5"/>
              </a:solidFill>
              <a:latin typeface="Verdana" pitchFamily="34" charset="0"/>
            </a:endParaRPr>
          </a:p>
        </p:txBody>
      </p:sp>
      <p:pic>
        <p:nvPicPr>
          <p:cNvPr id="2457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2"/>
            <a:ext cx="9144000" cy="685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787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788" name="Text Box 3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592D8AE-4390-444F-9BED-ADF1AA29B1B1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ru-RU" sz="1000">
              <a:solidFill>
                <a:srgbClr val="558ED5"/>
              </a:solidFill>
              <a:latin typeface="Verdana" pitchFamily="34" charset="0"/>
            </a:endParaRPr>
          </a:p>
        </p:txBody>
      </p:sp>
      <p:pic>
        <p:nvPicPr>
          <p:cNvPr id="24678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1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7811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7812" name="Text Box 3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5731BA0-3896-45A5-A504-108BD0F14753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ru-RU" sz="1000">
              <a:solidFill>
                <a:srgbClr val="558ED5"/>
              </a:solidFill>
              <a:latin typeface="Verdana" pitchFamily="34" charset="0"/>
            </a:endParaRPr>
          </a:p>
        </p:txBody>
      </p:sp>
      <p:pic>
        <p:nvPicPr>
          <p:cNvPr id="2478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1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7" tIns="46798" rIns="89997" bIns="46798"/>
          <a:lstStyle/>
          <a:p>
            <a:pPr algn="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fld id="{1E1B5F17-FF1A-4806-A3A0-6087C8ED69AF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368" algn="l"/>
                  <a:tab pos="1828736" algn="l"/>
                  <a:tab pos="2743103" algn="l"/>
                  <a:tab pos="3657471" algn="l"/>
                  <a:tab pos="4571839" algn="l"/>
                  <a:tab pos="5486207" algn="l"/>
                  <a:tab pos="6400574" algn="l"/>
                  <a:tab pos="7314941" algn="l"/>
                  <a:tab pos="8229309" algn="l"/>
                  <a:tab pos="9143677" algn="l"/>
                  <a:tab pos="10058045" algn="l"/>
                </a:tabLst>
              </a:pPr>
              <a:t>3</a:t>
            </a:fld>
            <a:endParaRPr lang="ru-RU" sz="1000" dirty="0">
              <a:solidFill>
                <a:srgbClr val="558ED5"/>
              </a:solidFill>
              <a:latin typeface="Verdana" pitchFamily="34" charset="0"/>
            </a:endParaRPr>
          </a:p>
        </p:txBody>
      </p:sp>
      <p:sp>
        <p:nvSpPr>
          <p:cNvPr id="41989" name="Text Box 2"/>
          <p:cNvSpPr txBox="1">
            <a:spLocks noChangeArrowheads="1"/>
          </p:cNvSpPr>
          <p:nvPr/>
        </p:nvSpPr>
        <p:spPr bwMode="auto">
          <a:xfrm>
            <a:off x="285720" y="214291"/>
            <a:ext cx="8001000" cy="61277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91437" tIns="45718" rIns="91437" bIns="45718" anchor="ctr"/>
          <a:lstStyle/>
          <a:p>
            <a:pPr algn="ct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Компании в мире наиболее часто обращаются к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аутсорсингу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для: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214282" y="1214423"/>
            <a:ext cx="3286148" cy="5143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lIns="91437" tIns="45718" rIns="91437" bIns="45718"/>
          <a:lstStyle/>
          <a:p>
            <a:pPr marL="355587" indent="-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sz="16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55587" indent="-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Снижения затрат</a:t>
            </a:r>
          </a:p>
          <a:p>
            <a:pPr marL="355587" indent="-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Повышения качества услуг</a:t>
            </a:r>
          </a:p>
          <a:p>
            <a:pPr marL="355587" indent="-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Внедрения инноваций</a:t>
            </a:r>
          </a:p>
          <a:p>
            <a:pPr marL="355587" indent="-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Сфокусироваться на основном бизнесе</a:t>
            </a:r>
          </a:p>
          <a:p>
            <a:pPr marL="355587" indent="-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Перейти на новые технологии</a:t>
            </a:r>
          </a:p>
          <a:p>
            <a:pPr marL="355587" indent="-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Повысить стоимость компании</a:t>
            </a:r>
          </a:p>
          <a:p>
            <a:pPr marL="355587" indent="-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Оптимизации бизнес-процессов</a:t>
            </a:r>
            <a:endParaRPr lang="ru-RU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355587" indent="-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b="1" dirty="0">
                <a:solidFill>
                  <a:srgbClr val="000000"/>
                </a:solidFill>
                <a:cs typeface="Times New Roman" pitchFamily="18" charset="0"/>
              </a:rPr>
              <a:t>Освобождения ресурсов для фокусирования на ключевых для компании компетенциях и видах деятельности</a:t>
            </a:r>
          </a:p>
          <a:p>
            <a:pPr marL="177794">
              <a:spcBef>
                <a:spcPts val="400"/>
              </a:spcBef>
              <a:buClr>
                <a:srgbClr val="C00000"/>
              </a:buClr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sz="16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400"/>
              </a:spcBef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400"/>
              </a:spcBef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400"/>
              </a:spcBef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sz="16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28992" y="285729"/>
            <a:ext cx="5715008" cy="6143668"/>
            <a:chOff x="2475" y="530"/>
            <a:chExt cx="3060" cy="2621"/>
          </a:xfrm>
        </p:grpSpPr>
        <p:graphicFrame>
          <p:nvGraphicFramePr>
            <p:cNvPr id="41987" name="Object 5"/>
            <p:cNvGraphicFramePr>
              <a:graphicFrameLocks noChangeAspect="1"/>
            </p:cNvGraphicFramePr>
            <p:nvPr/>
          </p:nvGraphicFramePr>
          <p:xfrm>
            <a:off x="2475" y="900"/>
            <a:ext cx="3060" cy="2251"/>
          </p:xfrm>
          <a:graphic>
            <a:graphicData uri="http://schemas.openxmlformats.org/presentationml/2006/ole">
              <p:oleObj spid="_x0000_s17410" name="Worksheet" r:id="rId4" imgW="6658129" imgH="3628973" progId="Excel.Sheet.8">
                <p:embed/>
              </p:oleObj>
            </a:graphicData>
          </a:graphic>
        </p:graphicFrame>
        <p:sp>
          <p:nvSpPr>
            <p:cNvPr id="41994" name="Text Box 6"/>
            <p:cNvSpPr txBox="1">
              <a:spLocks noChangeArrowheads="1"/>
            </p:cNvSpPr>
            <p:nvPr/>
          </p:nvSpPr>
          <p:spPr bwMode="auto">
            <a:xfrm>
              <a:off x="2475" y="530"/>
              <a:ext cx="3060" cy="20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1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7" tIns="46798" rIns="89997" bIns="46798"/>
          <a:lstStyle/>
          <a:p>
            <a:pPr algn="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fld id="{1E1B5F17-FF1A-4806-A3A0-6087C8ED69AF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368" algn="l"/>
                  <a:tab pos="1828736" algn="l"/>
                  <a:tab pos="2743103" algn="l"/>
                  <a:tab pos="3657471" algn="l"/>
                  <a:tab pos="4571839" algn="l"/>
                  <a:tab pos="5486207" algn="l"/>
                  <a:tab pos="6400574" algn="l"/>
                  <a:tab pos="7314941" algn="l"/>
                  <a:tab pos="8229309" algn="l"/>
                  <a:tab pos="9143677" algn="l"/>
                  <a:tab pos="10058045" algn="l"/>
                </a:tabLst>
              </a:pPr>
              <a:t>4</a:t>
            </a:fld>
            <a:endParaRPr lang="ru-RU" sz="1000" dirty="0">
              <a:solidFill>
                <a:srgbClr val="558ED5"/>
              </a:solidFill>
              <a:latin typeface="Verdana" pitchFamily="34" charset="0"/>
            </a:endParaRPr>
          </a:p>
        </p:txBody>
      </p:sp>
      <p:sp>
        <p:nvSpPr>
          <p:cNvPr id="41989" name="Text Box 2"/>
          <p:cNvSpPr txBox="1">
            <a:spLocks noChangeArrowheads="1"/>
          </p:cNvSpPr>
          <p:nvPr/>
        </p:nvSpPr>
        <p:spPr bwMode="auto">
          <a:xfrm>
            <a:off x="285720" y="214291"/>
            <a:ext cx="8001000" cy="6127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91437" tIns="45718" rIns="91437" bIns="45718" anchor="ctr"/>
          <a:lstStyle/>
          <a:p>
            <a:pPr algn="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r>
              <a:rPr lang="ru-RU" sz="2400" b="1" dirty="0" smtClean="0">
                <a:solidFill>
                  <a:srgbClr val="C0504D"/>
                </a:solidFill>
              </a:rPr>
              <a:t>Сдерживающие факторы применения </a:t>
            </a:r>
            <a:r>
              <a:rPr lang="ru-RU" sz="2400" b="1" dirty="0">
                <a:solidFill>
                  <a:srgbClr val="C0504D"/>
                </a:solidFill>
              </a:rPr>
              <a:t>аутсорсинга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500034" y="1357298"/>
            <a:ext cx="3143272" cy="45005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lIns="91437" tIns="45718" rIns="91437" bIns="45718"/>
          <a:lstStyle/>
          <a:p>
            <a:pPr>
              <a:spcBef>
                <a:spcPts val="450"/>
              </a:spcBef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177794">
              <a:spcBef>
                <a:spcPts val="400"/>
              </a:spcBef>
              <a:buClr>
                <a:srgbClr val="C00000"/>
              </a:buClr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Сдерживающие факторы </a:t>
            </a:r>
            <a:r>
              <a:rPr lang="ru-RU" b="1" dirty="0">
                <a:solidFill>
                  <a:srgbClr val="C00000"/>
                </a:solidFill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России</a:t>
            </a:r>
            <a:r>
              <a:rPr lang="ru-RU" sz="1600" b="1" dirty="0" smtClean="0"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  <a:p>
            <a:pPr marL="177794">
              <a:spcBef>
                <a:spcPts val="400"/>
              </a:spcBef>
              <a:buClr>
                <a:srgbClr val="C00000"/>
              </a:buClr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sz="16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177794" indent="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dirty="0">
                <a:solidFill>
                  <a:srgbClr val="000000"/>
                </a:solidFill>
                <a:cs typeface="Times New Roman" pitchFamily="18" charset="0"/>
              </a:rPr>
              <a:t>Начальная стадия развития рынка</a:t>
            </a:r>
          </a:p>
          <a:p>
            <a:pPr marL="177794" indent="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dirty="0">
                <a:solidFill>
                  <a:srgbClr val="000000"/>
                </a:solidFill>
                <a:cs typeface="Times New Roman" pitchFamily="18" charset="0"/>
              </a:rPr>
              <a:t>Немногочисленность успешных примеров</a:t>
            </a:r>
          </a:p>
          <a:p>
            <a:pPr marL="177794" indent="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dirty="0">
                <a:solidFill>
                  <a:srgbClr val="000000"/>
                </a:solidFill>
                <a:cs typeface="Times New Roman" pitchFamily="18" charset="0"/>
              </a:rPr>
              <a:t>Общий уровень развития менеджмента</a:t>
            </a:r>
          </a:p>
          <a:p>
            <a:pPr marL="177794" indent="177794">
              <a:spcBef>
                <a:spcPts val="4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r>
              <a:rPr lang="ru-RU" sz="1600" dirty="0">
                <a:solidFill>
                  <a:srgbClr val="000000"/>
                </a:solidFill>
                <a:cs typeface="Times New Roman" pitchFamily="18" charset="0"/>
              </a:rPr>
              <a:t>Корпоративная культура</a:t>
            </a:r>
          </a:p>
          <a:p>
            <a:pPr>
              <a:spcBef>
                <a:spcPts val="400"/>
              </a:spcBef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400"/>
              </a:spcBef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400"/>
              </a:spcBef>
              <a:tabLst>
                <a:tab pos="655614" algn="l"/>
                <a:tab pos="1569982" algn="l"/>
                <a:tab pos="2484350" algn="l"/>
                <a:tab pos="3398718" algn="l"/>
                <a:tab pos="4313086" algn="l"/>
                <a:tab pos="5227453" algn="l"/>
                <a:tab pos="6141821" algn="l"/>
                <a:tab pos="7056189" algn="l"/>
                <a:tab pos="7970557" algn="l"/>
                <a:tab pos="8884924" algn="l"/>
                <a:tab pos="9799292" algn="l"/>
              </a:tabLst>
            </a:pPr>
            <a:endParaRPr lang="ru-RU" sz="16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57620" y="1071547"/>
            <a:ext cx="5286380" cy="5424505"/>
            <a:chOff x="2379" y="2356"/>
            <a:chExt cx="3187" cy="1736"/>
          </a:xfrm>
        </p:grpSpPr>
        <p:graphicFrame>
          <p:nvGraphicFramePr>
            <p:cNvPr id="41986" name="Object 8"/>
            <p:cNvGraphicFramePr>
              <a:graphicFrameLocks noChangeAspect="1"/>
            </p:cNvGraphicFramePr>
            <p:nvPr/>
          </p:nvGraphicFramePr>
          <p:xfrm>
            <a:off x="2379" y="2356"/>
            <a:ext cx="3091" cy="1617"/>
          </p:xfrm>
          <a:graphic>
            <a:graphicData uri="http://schemas.openxmlformats.org/presentationml/2006/ole">
              <p:oleObj spid="_x0000_s18434" name="Worksheet" r:id="rId4" imgW="6762647" imgH="4400550" progId="Excel.Sheet.8">
                <p:embed/>
              </p:oleObj>
            </a:graphicData>
          </a:graphic>
        </p:graphicFrame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2475" y="2475"/>
              <a:ext cx="3091" cy="16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1"/>
          <p:cNvSpPr txBox="1">
            <a:spLocks noChangeArrowheads="1"/>
          </p:cNvSpPr>
          <p:nvPr/>
        </p:nvSpPr>
        <p:spPr bwMode="auto">
          <a:xfrm>
            <a:off x="928662" y="428605"/>
            <a:ext cx="74295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91437" tIns="45718" rIns="91437" bIns="45718" anchor="ctr"/>
          <a:lstStyle/>
          <a:p>
            <a:pPr algn="ct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r>
              <a:rPr lang="ru-RU" sz="2800" b="1" dirty="0" smtClean="0">
                <a:solidFill>
                  <a:srgbClr val="C00000"/>
                </a:solidFill>
              </a:rPr>
              <a:t>Особенности метода</a:t>
            </a:r>
          </a:p>
        </p:txBody>
      </p:sp>
      <p:sp>
        <p:nvSpPr>
          <p:cNvPr id="239619" name="Text Box 2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7" tIns="46798" rIns="89997" bIns="46798"/>
          <a:lstStyle/>
          <a:p>
            <a:pPr algn="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fld id="{BA6E6F4F-37A0-4B81-B172-652C8667992A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368" algn="l"/>
                  <a:tab pos="1828736" algn="l"/>
                  <a:tab pos="2743103" algn="l"/>
                  <a:tab pos="3657471" algn="l"/>
                  <a:tab pos="4571839" algn="l"/>
                  <a:tab pos="5486207" algn="l"/>
                  <a:tab pos="6400574" algn="l"/>
                  <a:tab pos="7314941" algn="l"/>
                  <a:tab pos="8229309" algn="l"/>
                  <a:tab pos="9143677" algn="l"/>
                  <a:tab pos="10058045" algn="l"/>
                </a:tabLst>
              </a:pPr>
              <a:t>5</a:t>
            </a:fld>
            <a:endParaRPr lang="ru-RU" sz="1000" dirty="0">
              <a:solidFill>
                <a:srgbClr val="558ED5"/>
              </a:solidFill>
              <a:latin typeface="Verdana" pitchFamily="34" charset="0"/>
            </a:endParaRPr>
          </a:p>
        </p:txBody>
      </p:sp>
      <p:sp>
        <p:nvSpPr>
          <p:cNvPr id="239621" name="Rectangle 4"/>
          <p:cNvSpPr>
            <a:spLocks noChangeArrowheads="1"/>
          </p:cNvSpPr>
          <p:nvPr/>
        </p:nvSpPr>
        <p:spPr bwMode="auto">
          <a:xfrm>
            <a:off x="714349" y="1357298"/>
            <a:ext cx="7615240" cy="4429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56" tIns="46079" rIns="92156" bIns="46079"/>
          <a:lstStyle/>
          <a:p>
            <a:pPr indent="355587"/>
            <a:r>
              <a:rPr lang="ru-RU" sz="2400" dirty="0" smtClean="0"/>
              <a:t>На </a:t>
            </a:r>
            <a:r>
              <a:rPr lang="ru-RU" sz="2400" dirty="0" err="1" smtClean="0"/>
              <a:t>аутсорсинг</a:t>
            </a:r>
            <a:r>
              <a:rPr lang="ru-RU" sz="2400" dirty="0" smtClean="0"/>
              <a:t> можно отдать любые обеспечивающие процессы.</a:t>
            </a:r>
          </a:p>
          <a:p>
            <a:pPr indent="355587"/>
            <a:r>
              <a:rPr lang="ru-RU" sz="2400" dirty="0" smtClean="0"/>
              <a:t> Наиболее близкий русский аналог термина "</a:t>
            </a:r>
            <a:r>
              <a:rPr lang="ru-RU" sz="2400" dirty="0" err="1" smtClean="0"/>
              <a:t>аутсорсинг</a:t>
            </a:r>
            <a:r>
              <a:rPr lang="ru-RU" sz="2400" dirty="0" smtClean="0"/>
              <a:t>" - субподряд.</a:t>
            </a:r>
          </a:p>
          <a:p>
            <a:pPr indent="355587"/>
            <a:r>
              <a:rPr lang="ru-RU" sz="2400" b="1" dirty="0" smtClean="0"/>
              <a:t>Принцип аутсорсинга:</a:t>
            </a:r>
            <a:r>
              <a:rPr lang="ru-RU" sz="2400" dirty="0" smtClean="0"/>
              <a:t> "оставляю себе только то, что могу делать лучше других, передаю внешнему исполнителю то, что он делает лучше других".</a:t>
            </a:r>
          </a:p>
          <a:p>
            <a:pPr indent="355587"/>
            <a:r>
              <a:rPr lang="ru-RU" sz="2400" b="1" dirty="0" smtClean="0"/>
              <a:t>Виды аутсорсинга: </a:t>
            </a:r>
            <a:r>
              <a:rPr lang="ru-RU" sz="2400" dirty="0" smtClean="0"/>
              <a:t>производственный, транспортный </a:t>
            </a:r>
            <a:r>
              <a:rPr lang="ru-RU" sz="2400" dirty="0" err="1" smtClean="0"/>
              <a:t>аутсорсинг</a:t>
            </a:r>
            <a:r>
              <a:rPr lang="ru-RU" sz="2400" dirty="0" smtClean="0"/>
              <a:t>, </a:t>
            </a:r>
            <a:r>
              <a:rPr lang="ru-RU" sz="2400" dirty="0" err="1" smtClean="0"/>
              <a:t>аутсорсинг</a:t>
            </a:r>
            <a:r>
              <a:rPr lang="ru-RU" sz="2400" dirty="0" smtClean="0"/>
              <a:t> бизнес-процессов (кадровый, бухгалтерский, юридический, консалтинговый, аудиторский, </a:t>
            </a:r>
            <a:r>
              <a:rPr lang="en-US" sz="2400" dirty="0" smtClean="0"/>
              <a:t>IT</a:t>
            </a:r>
            <a:r>
              <a:rPr lang="ru-RU" sz="2400" dirty="0" smtClean="0"/>
              <a:t>, рекламный и др.),.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ru-RU" sz="1100" smtClean="0">
                <a:solidFill>
                  <a:schemeClr val="accent2">
                    <a:lumMod val="75000"/>
                  </a:schemeClr>
                </a:solidFill>
              </a:rPr>
              <a:t>© Набоков А.Б., 2011, </a:t>
            </a:r>
            <a:r>
              <a:rPr lang="en-US" sz="1100" smtClean="0">
                <a:solidFill>
                  <a:schemeClr val="accent2">
                    <a:lumMod val="75000"/>
                  </a:schemeClr>
                </a:solidFill>
              </a:rPr>
              <a:t>ecrm@rambler.ru</a:t>
            </a:r>
            <a:endParaRPr lang="ru-RU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1"/>
          <p:cNvSpPr txBox="1">
            <a:spLocks noChangeArrowheads="1"/>
          </p:cNvSpPr>
          <p:nvPr/>
        </p:nvSpPr>
        <p:spPr bwMode="auto">
          <a:xfrm>
            <a:off x="928662" y="285728"/>
            <a:ext cx="7429500" cy="6429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lIns="91437" tIns="45718" rIns="91437" bIns="45718" anchor="ctr"/>
          <a:lstStyle/>
          <a:p>
            <a:pPr algn="ct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r>
              <a:rPr lang="ru-RU" sz="2400" b="1" dirty="0" smtClean="0">
                <a:solidFill>
                  <a:srgbClr val="C00000"/>
                </a:solidFill>
              </a:rPr>
              <a:t>Классификация аутсорсинга</a:t>
            </a:r>
          </a:p>
        </p:txBody>
      </p:sp>
      <p:sp>
        <p:nvSpPr>
          <p:cNvPr id="239619" name="Text Box 2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7" tIns="46798" rIns="89997" bIns="46798"/>
          <a:lstStyle/>
          <a:p>
            <a:pPr algn="r">
              <a:tabLst>
                <a:tab pos="0" algn="l"/>
                <a:tab pos="914368" algn="l"/>
                <a:tab pos="1828736" algn="l"/>
                <a:tab pos="2743103" algn="l"/>
                <a:tab pos="3657471" algn="l"/>
                <a:tab pos="4571839" algn="l"/>
                <a:tab pos="5486207" algn="l"/>
                <a:tab pos="6400574" algn="l"/>
                <a:tab pos="7314941" algn="l"/>
                <a:tab pos="8229309" algn="l"/>
                <a:tab pos="9143677" algn="l"/>
                <a:tab pos="10058045" algn="l"/>
              </a:tabLst>
            </a:pPr>
            <a:fld id="{BA6E6F4F-37A0-4B81-B172-652C8667992A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368" algn="l"/>
                  <a:tab pos="1828736" algn="l"/>
                  <a:tab pos="2743103" algn="l"/>
                  <a:tab pos="3657471" algn="l"/>
                  <a:tab pos="4571839" algn="l"/>
                  <a:tab pos="5486207" algn="l"/>
                  <a:tab pos="6400574" algn="l"/>
                  <a:tab pos="7314941" algn="l"/>
                  <a:tab pos="8229309" algn="l"/>
                  <a:tab pos="9143677" algn="l"/>
                  <a:tab pos="10058045" algn="l"/>
                </a:tabLst>
              </a:pPr>
              <a:t>6</a:t>
            </a:fld>
            <a:endParaRPr lang="ru-RU" sz="1000" dirty="0">
              <a:solidFill>
                <a:srgbClr val="558ED5"/>
              </a:solidFill>
              <a:latin typeface="Verdana" pitchFamily="34" charset="0"/>
            </a:endParaRPr>
          </a:p>
        </p:txBody>
      </p:sp>
      <p:sp>
        <p:nvSpPr>
          <p:cNvPr id="239621" name="Rectangle 4"/>
          <p:cNvSpPr>
            <a:spLocks noChangeArrowheads="1"/>
          </p:cNvSpPr>
          <p:nvPr/>
        </p:nvSpPr>
        <p:spPr bwMode="auto">
          <a:xfrm>
            <a:off x="714349" y="1357298"/>
            <a:ext cx="7615240" cy="38576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56" tIns="46079" rIns="92156" bIns="46079"/>
          <a:lstStyle/>
          <a:p>
            <a:pPr indent="355587"/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ru-RU" sz="1100" smtClean="0">
                <a:solidFill>
                  <a:schemeClr val="accent2">
                    <a:lumMod val="75000"/>
                  </a:schemeClr>
                </a:solidFill>
              </a:rPr>
              <a:t>© Набоков А.Б., 2011, </a:t>
            </a:r>
            <a:r>
              <a:rPr lang="en-US" sz="1100" smtClean="0">
                <a:solidFill>
                  <a:schemeClr val="accent2">
                    <a:lumMod val="75000"/>
                  </a:schemeClr>
                </a:solidFill>
              </a:rPr>
              <a:t>ecrm@rambler.ru</a:t>
            </a:r>
            <a:endParaRPr lang="ru-RU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214422"/>
            <a:ext cx="7715304" cy="5016754"/>
          </a:xfrm>
          <a:prstGeom prst="rect">
            <a:avLst/>
          </a:prstGeom>
        </p:spPr>
        <p:txBody>
          <a:bodyPr wrap="square" lIns="91437" tIns="45718" rIns="91437" bIns="45718">
            <a:spAutoFit/>
          </a:bodyPr>
          <a:lstStyle/>
          <a:p>
            <a:r>
              <a:rPr lang="ru-RU" sz="2000" b="1" dirty="0"/>
              <a:t>П</a:t>
            </a:r>
            <a:r>
              <a:rPr lang="ru-RU" sz="2000" b="1" dirty="0" smtClean="0"/>
              <a:t>рофессиональный </a:t>
            </a:r>
            <a:r>
              <a:rPr lang="ru-RU" sz="2000" dirty="0" smtClean="0"/>
              <a:t>- нет нужных специалистов; у аутсорсера лучшие специалисты, чем у предприятия-заказчика; потребность в каких-либо услугах возникает время от времени; </a:t>
            </a:r>
          </a:p>
          <a:p>
            <a:r>
              <a:rPr lang="ru-RU" sz="2000" b="1" dirty="0"/>
              <a:t>Т</a:t>
            </a:r>
            <a:r>
              <a:rPr lang="ru-RU" sz="2000" b="1" dirty="0" smtClean="0"/>
              <a:t>ехнологический </a:t>
            </a:r>
            <a:r>
              <a:rPr lang="ru-RU" sz="2000" dirty="0" smtClean="0"/>
              <a:t>- </a:t>
            </a:r>
            <a:r>
              <a:rPr lang="ru-RU" sz="2000" dirty="0" err="1" smtClean="0"/>
              <a:t>аутсорсер</a:t>
            </a:r>
            <a:r>
              <a:rPr lang="ru-RU" sz="2000" dirty="0" smtClean="0"/>
              <a:t> располагает необходимыми мощностями; </a:t>
            </a:r>
          </a:p>
          <a:p>
            <a:r>
              <a:rPr lang="ru-RU" sz="2000" b="1" dirty="0"/>
              <a:t>А</a:t>
            </a:r>
            <a:r>
              <a:rPr lang="ru-RU" sz="2000" b="1" dirty="0" smtClean="0"/>
              <a:t>дминистративный </a:t>
            </a:r>
            <a:r>
              <a:rPr lang="ru-RU" sz="2000" dirty="0" smtClean="0"/>
              <a:t>- </a:t>
            </a:r>
            <a:r>
              <a:rPr lang="ru-RU" sz="2000" dirty="0" err="1" smtClean="0"/>
              <a:t>аутсорсер</a:t>
            </a:r>
            <a:r>
              <a:rPr lang="ru-RU" sz="2000" dirty="0" smtClean="0"/>
              <a:t> может эффективнее управлять некоторыми проектами; </a:t>
            </a:r>
          </a:p>
          <a:p>
            <a:r>
              <a:rPr lang="ru-RU" sz="2000" b="1" dirty="0"/>
              <a:t>Г</a:t>
            </a:r>
            <a:r>
              <a:rPr lang="ru-RU" sz="2000" b="1" dirty="0" smtClean="0"/>
              <a:t>еографический</a:t>
            </a:r>
            <a:r>
              <a:rPr lang="ru-RU" sz="2000" dirty="0" smtClean="0"/>
              <a:t> - в некоторых регионах работа может стоить дешевле. </a:t>
            </a:r>
          </a:p>
          <a:p>
            <a:endParaRPr lang="ru-RU" sz="2000" dirty="0" smtClean="0"/>
          </a:p>
          <a:p>
            <a:r>
              <a:rPr lang="ru-RU" sz="2000" b="1" dirty="0" smtClean="0"/>
              <a:t>Критерии эффективности аутсорсин</a:t>
            </a:r>
            <a:r>
              <a:rPr lang="ru-RU" sz="2000" b="1" dirty="0"/>
              <a:t>г</a:t>
            </a:r>
            <a:r>
              <a:rPr lang="ru-RU" sz="2000" b="1" dirty="0" smtClean="0"/>
              <a:t>а для промышленных предприятий: </a:t>
            </a:r>
          </a:p>
          <a:p>
            <a:r>
              <a:rPr lang="ru-RU" sz="2000" dirty="0" smtClean="0"/>
              <a:t>наличие конкурентной среды, дефицит ресурсов, обеспечение снижения затрат, повышение производительности труда, а также наличие партнерских отношений с </a:t>
            </a:r>
            <a:r>
              <a:rPr lang="ru-RU" sz="2000" dirty="0" err="1" smtClean="0"/>
              <a:t>аутсорсером</a:t>
            </a:r>
            <a:r>
              <a:rPr lang="ru-RU" sz="2000" dirty="0" smtClean="0"/>
              <a:t>, обеспечение требуемого уровня качества и ритмичности поставок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ext Box 1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E19A735-897F-4D2E-A3D5-116B97038B4E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ru-RU" sz="1000">
              <a:solidFill>
                <a:srgbClr val="558ED5"/>
              </a:solidFill>
              <a:latin typeface="Verdana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5425" y="2187575"/>
            <a:ext cx="8451851" cy="341313"/>
            <a:chOff x="142" y="1378"/>
            <a:chExt cx="5324" cy="215"/>
          </a:xfrm>
          <a:solidFill>
            <a:schemeClr val="bg1">
              <a:lumMod val="95000"/>
            </a:schemeClr>
          </a:solidFill>
        </p:grpSpPr>
        <p:sp>
          <p:nvSpPr>
            <p:cNvPr id="240653" name="Text Box 3"/>
            <p:cNvSpPr txBox="1">
              <a:spLocks noChangeArrowheads="1"/>
            </p:cNvSpPr>
            <p:nvPr/>
          </p:nvSpPr>
          <p:spPr bwMode="auto">
            <a:xfrm>
              <a:off x="142" y="1378"/>
              <a:ext cx="2540" cy="21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600" b="1" dirty="0">
                  <a:solidFill>
                    <a:srgbClr val="C00000"/>
                  </a:solidFill>
                </a:rPr>
                <a:t>В составе компании</a:t>
              </a:r>
            </a:p>
          </p:txBody>
        </p:sp>
        <p:sp>
          <p:nvSpPr>
            <p:cNvPr id="240654" name="Text Box 4"/>
            <p:cNvSpPr txBox="1">
              <a:spLocks noChangeArrowheads="1"/>
            </p:cNvSpPr>
            <p:nvPr/>
          </p:nvSpPr>
          <p:spPr bwMode="auto">
            <a:xfrm>
              <a:off x="2926" y="1378"/>
              <a:ext cx="2540" cy="21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600" b="1" dirty="0">
                  <a:solidFill>
                    <a:srgbClr val="C00000"/>
                  </a:solidFill>
                </a:rPr>
                <a:t>Вне компании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5425" y="2641600"/>
            <a:ext cx="8410576" cy="2470150"/>
            <a:chOff x="142" y="1664"/>
            <a:chExt cx="5298" cy="1556"/>
          </a:xfrm>
        </p:grpSpPr>
        <p:sp>
          <p:nvSpPr>
            <p:cNvPr id="240651" name="Text Box 6"/>
            <p:cNvSpPr txBox="1">
              <a:spLocks noChangeArrowheads="1"/>
            </p:cNvSpPr>
            <p:nvPr/>
          </p:nvSpPr>
          <p:spPr bwMode="auto">
            <a:xfrm>
              <a:off x="142" y="1664"/>
              <a:ext cx="2540" cy="1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indent="266700">
                <a:lnSpc>
                  <a:spcPct val="80000"/>
                </a:lnSpc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Трансфертные цены</a:t>
              </a:r>
            </a:p>
            <a:p>
              <a:pPr indent="266700">
                <a:lnSpc>
                  <a:spcPct val="80000"/>
                </a:lnSpc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Финансовый контроль со стороны компании</a:t>
              </a:r>
            </a:p>
            <a:p>
              <a:pPr indent="266700">
                <a:lnSpc>
                  <a:spcPct val="80000"/>
                </a:lnSpc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Деятельность как затратный предмет</a:t>
              </a:r>
            </a:p>
            <a:p>
              <a:pPr indent="266700">
                <a:lnSpc>
                  <a:spcPct val="80000"/>
                </a:lnSpc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Борьба за статус менеджера</a:t>
              </a:r>
            </a:p>
            <a:p>
              <a:pPr indent="266700">
                <a:lnSpc>
                  <a:spcPct val="80000"/>
                </a:lnSpc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Ориентация на процедуры</a:t>
              </a:r>
            </a:p>
            <a:p>
              <a:pPr indent="266700">
                <a:lnSpc>
                  <a:spcPct val="80000"/>
                </a:lnSpc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Сокращаем штаты и набираем персонал</a:t>
              </a:r>
            </a:p>
            <a:p>
              <a:pPr indent="266700">
                <a:lnSpc>
                  <a:spcPct val="80000"/>
                </a:lnSpc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Выполняем предписанные задачи</a:t>
              </a:r>
            </a:p>
            <a:p>
              <a:pPr indent="266700">
                <a:lnSpc>
                  <a:spcPct val="80000"/>
                </a:lnSpc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Рабы технологий и регламентов</a:t>
              </a:r>
            </a:p>
            <a:p>
              <a:pPr indent="266700">
                <a:lnSpc>
                  <a:spcPct val="80000"/>
                </a:lnSpc>
                <a:spcBef>
                  <a:spcPts val="7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Производство превыше всего</a:t>
              </a:r>
              <a:r>
                <a:rPr lang="ru-RU" sz="1400" dirty="0">
                  <a:solidFill>
                    <a:srgbClr val="558ED5"/>
                  </a:solidFill>
                </a:rPr>
                <a:t>!</a:t>
              </a:r>
            </a:p>
          </p:txBody>
        </p:sp>
        <p:sp>
          <p:nvSpPr>
            <p:cNvPr id="240652" name="Text Box 7"/>
            <p:cNvSpPr txBox="1">
              <a:spLocks noChangeArrowheads="1"/>
            </p:cNvSpPr>
            <p:nvPr/>
          </p:nvSpPr>
          <p:spPr bwMode="auto">
            <a:xfrm>
              <a:off x="2719" y="1664"/>
              <a:ext cx="2721" cy="1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indent="361950">
                <a:lnSpc>
                  <a:spcPct val="80000"/>
                </a:lnSpc>
                <a:spcBef>
                  <a:spcPts val="750"/>
                </a:spcBef>
                <a:tabLst>
                  <a:tab pos="17145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Рыночные цены</a:t>
              </a:r>
            </a:p>
            <a:p>
              <a:pPr indent="361950">
                <a:lnSpc>
                  <a:spcPct val="80000"/>
                </a:lnSpc>
                <a:spcBef>
                  <a:spcPts val="750"/>
                </a:spcBef>
                <a:tabLst>
                  <a:tab pos="17145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Контроль эффективности независимой системой</a:t>
              </a:r>
            </a:p>
            <a:p>
              <a:pPr indent="361950">
                <a:lnSpc>
                  <a:spcPct val="80000"/>
                </a:lnSpc>
                <a:spcBef>
                  <a:spcPts val="750"/>
                </a:spcBef>
                <a:tabLst>
                  <a:tab pos="17145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Деятельность как предмет извлечения прибыли</a:t>
              </a:r>
            </a:p>
            <a:p>
              <a:pPr indent="361950">
                <a:lnSpc>
                  <a:spcPct val="80000"/>
                </a:lnSpc>
                <a:spcBef>
                  <a:spcPts val="750"/>
                </a:spcBef>
                <a:tabLst>
                  <a:tab pos="17145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Борьба за положение на рынке</a:t>
              </a:r>
            </a:p>
            <a:p>
              <a:pPr indent="361950">
                <a:lnSpc>
                  <a:spcPct val="80000"/>
                </a:lnSpc>
                <a:spcBef>
                  <a:spcPts val="750"/>
                </a:spcBef>
                <a:tabLst>
                  <a:tab pos="17145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Ориентация на эффективность</a:t>
              </a:r>
            </a:p>
            <a:p>
              <a:pPr indent="361950">
                <a:lnSpc>
                  <a:spcPct val="80000"/>
                </a:lnSpc>
                <a:spcBef>
                  <a:spcPts val="750"/>
                </a:spcBef>
                <a:tabLst>
                  <a:tab pos="17145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Нанимаем и удерживаем профессионалов</a:t>
              </a:r>
            </a:p>
            <a:p>
              <a:pPr indent="361950">
                <a:lnSpc>
                  <a:spcPct val="80000"/>
                </a:lnSpc>
                <a:spcBef>
                  <a:spcPts val="750"/>
                </a:spcBef>
                <a:tabLst>
                  <a:tab pos="17145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Проекты</a:t>
              </a:r>
            </a:p>
            <a:p>
              <a:pPr indent="361950">
                <a:lnSpc>
                  <a:spcPct val="80000"/>
                </a:lnSpc>
                <a:spcBef>
                  <a:spcPts val="750"/>
                </a:spcBef>
                <a:tabLst>
                  <a:tab pos="17145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Гибкость в интересах дела</a:t>
              </a:r>
            </a:p>
            <a:p>
              <a:pPr indent="361950">
                <a:lnSpc>
                  <a:spcPct val="80000"/>
                </a:lnSpc>
                <a:spcBef>
                  <a:spcPts val="750"/>
                </a:spcBef>
                <a:tabLst>
                  <a:tab pos="17145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400" dirty="0"/>
                <a:t>Клиент превыше всего</a:t>
              </a:r>
              <a:r>
                <a:rPr lang="ru-RU" sz="1400" dirty="0">
                  <a:solidFill>
                    <a:schemeClr val="accent6">
                      <a:lumMod val="75000"/>
                    </a:schemeClr>
                  </a:solidFill>
                </a:rPr>
                <a:t>!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23838" y="4849813"/>
            <a:ext cx="8451849" cy="341312"/>
            <a:chOff x="141" y="3055"/>
            <a:chExt cx="5324" cy="215"/>
          </a:xfrm>
          <a:solidFill>
            <a:schemeClr val="bg1">
              <a:lumMod val="95000"/>
            </a:schemeClr>
          </a:solidFill>
        </p:grpSpPr>
        <p:sp>
          <p:nvSpPr>
            <p:cNvPr id="240649" name="Text Box 9"/>
            <p:cNvSpPr txBox="1">
              <a:spLocks noChangeArrowheads="1"/>
            </p:cNvSpPr>
            <p:nvPr/>
          </p:nvSpPr>
          <p:spPr bwMode="auto">
            <a:xfrm>
              <a:off x="141" y="3055"/>
              <a:ext cx="2540" cy="21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600" b="1" dirty="0">
                  <a:solidFill>
                    <a:srgbClr val="C00000"/>
                  </a:solidFill>
                </a:rPr>
                <a:t>Центр затрат</a:t>
              </a:r>
            </a:p>
          </p:txBody>
        </p:sp>
        <p:sp>
          <p:nvSpPr>
            <p:cNvPr id="240650" name="Text Box 10"/>
            <p:cNvSpPr txBox="1">
              <a:spLocks noChangeArrowheads="1"/>
            </p:cNvSpPr>
            <p:nvPr/>
          </p:nvSpPr>
          <p:spPr bwMode="auto">
            <a:xfrm>
              <a:off x="2925" y="3055"/>
              <a:ext cx="2540" cy="21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600" b="1" dirty="0">
                  <a:solidFill>
                    <a:srgbClr val="C00000"/>
                  </a:solidFill>
                </a:rPr>
                <a:t>Центр прибыли и инвестиций</a:t>
              </a:r>
            </a:p>
          </p:txBody>
        </p:sp>
      </p:grp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85725" y="1124744"/>
            <a:ext cx="8972550" cy="8562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dirty="0"/>
              <a:t>Все компании по мере своего роста обрастают «лишними» технологиями, функциями и компетенциями. </a:t>
            </a:r>
            <a:r>
              <a:rPr lang="ru-RU" sz="1400" b="1" dirty="0"/>
              <a:t>Необходимо концентрироваться ТОЛЬКО на основной деятельности</a:t>
            </a:r>
          </a:p>
          <a:p>
            <a:pPr algn="ctr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u="sng" dirty="0">
                <a:solidFill>
                  <a:srgbClr val="C00000"/>
                </a:solidFill>
              </a:rPr>
              <a:t>ВСЕМ ОСТАЛЬНЫМ КОМПАНИЯ НЕ ЗАНИМАЕТСЯ!</a:t>
            </a:r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781050" y="5367338"/>
            <a:ext cx="7296150" cy="10917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900113">
              <a:lnSpc>
                <a:spcPct val="8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dirty="0">
                <a:solidFill>
                  <a:srgbClr val="558ED5"/>
                </a:solidFill>
              </a:rPr>
              <a:t>	</a:t>
            </a:r>
            <a:r>
              <a:rPr lang="ru-RU" sz="1400" b="1" dirty="0"/>
              <a:t>Сокращения издержек за счет повышения качества работ / услуг</a:t>
            </a:r>
          </a:p>
          <a:p>
            <a:pPr>
              <a:lnSpc>
                <a:spcPct val="8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/>
              <a:t> 	Сокращения издержек за счет удешевления работ / услуг</a:t>
            </a:r>
          </a:p>
          <a:p>
            <a:pPr>
              <a:lnSpc>
                <a:spcPct val="8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dirty="0"/>
              <a:t> 	</a:t>
            </a:r>
            <a:r>
              <a:rPr lang="ru-RU" sz="1400" b="1" dirty="0" smtClean="0">
                <a:solidFill>
                  <a:srgbClr val="C00000"/>
                </a:solidFill>
              </a:rPr>
              <a:t>Сокращения </a:t>
            </a:r>
            <a:r>
              <a:rPr lang="ru-RU" sz="1400" b="1" dirty="0">
                <a:solidFill>
                  <a:srgbClr val="C00000"/>
                </a:solidFill>
              </a:rPr>
              <a:t>издержек за счет переноса их тяжести на рыночную среду</a:t>
            </a:r>
          </a:p>
          <a:p>
            <a:pPr>
              <a:lnSpc>
                <a:spcPct val="8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>
                <a:solidFill>
                  <a:srgbClr val="C00000"/>
                </a:solidFill>
              </a:rPr>
              <a:t> 	Сокращения рисков за счет их переноса в рыночную среду  </a:t>
            </a:r>
          </a:p>
        </p:txBody>
      </p:sp>
      <p:sp>
        <p:nvSpPr>
          <p:cNvPr id="240648" name="Text Box 13"/>
          <p:cNvSpPr txBox="1">
            <a:spLocks noChangeArrowheads="1"/>
          </p:cNvSpPr>
          <p:nvPr/>
        </p:nvSpPr>
        <p:spPr bwMode="auto">
          <a:xfrm>
            <a:off x="307166" y="404664"/>
            <a:ext cx="8529667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dirty="0">
                <a:solidFill>
                  <a:schemeClr val="tx1"/>
                </a:solidFill>
                <a:cs typeface="Arial" pitchFamily="34" charset="0"/>
              </a:rPr>
              <a:t>В</a:t>
            </a:r>
            <a:r>
              <a:rPr lang="ru-RU" sz="2200" b="1" dirty="0" smtClean="0">
                <a:solidFill>
                  <a:schemeClr val="tx1"/>
                </a:solidFill>
                <a:cs typeface="Arial" pitchFamily="34" charset="0"/>
              </a:rPr>
              <a:t>нутреннее подразделение или </a:t>
            </a:r>
            <a:r>
              <a:rPr lang="ru-RU" sz="2200" b="1" dirty="0" err="1">
                <a:solidFill>
                  <a:schemeClr val="tx1"/>
                </a:solidFill>
                <a:cs typeface="Arial" pitchFamily="34" charset="0"/>
              </a:rPr>
              <a:t>а</a:t>
            </a:r>
            <a:r>
              <a:rPr lang="ru-RU" sz="2200" b="1" dirty="0" err="1" smtClean="0">
                <a:solidFill>
                  <a:schemeClr val="tx1"/>
                </a:solidFill>
                <a:cs typeface="Arial" pitchFamily="34" charset="0"/>
              </a:rPr>
              <a:t>утсорсинг</a:t>
            </a:r>
            <a:endParaRPr lang="ru-RU" sz="2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" name="Стрелка углом 18"/>
          <p:cNvSpPr/>
          <p:nvPr/>
        </p:nvSpPr>
        <p:spPr bwMode="auto">
          <a:xfrm rot="16200000">
            <a:off x="949276" y="4949812"/>
            <a:ext cx="571504" cy="958904"/>
          </a:xfrm>
          <a:prstGeom prst="bentArrow">
            <a:avLst>
              <a:gd name="adj1" fmla="val 33225"/>
              <a:gd name="adj2" fmla="val 34552"/>
              <a:gd name="adj3" fmla="val 25000"/>
              <a:gd name="adj4" fmla="val 15745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Стрелка углом 19"/>
          <p:cNvSpPr/>
          <p:nvPr/>
        </p:nvSpPr>
        <p:spPr bwMode="auto">
          <a:xfrm rot="5400000" flipH="1">
            <a:off x="7309443" y="5372077"/>
            <a:ext cx="1071571" cy="785817"/>
          </a:xfrm>
          <a:prstGeom prst="bentArrow">
            <a:avLst>
              <a:gd name="adj1" fmla="val 27835"/>
              <a:gd name="adj2" fmla="val 25000"/>
              <a:gd name="adj3" fmla="val 25000"/>
              <a:gd name="adj4" fmla="val 38079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1"/>
          <p:cNvSpPr txBox="1">
            <a:spLocks noChangeArrowheads="1"/>
          </p:cNvSpPr>
          <p:nvPr/>
        </p:nvSpPr>
        <p:spPr bwMode="auto">
          <a:xfrm>
            <a:off x="714348" y="428604"/>
            <a:ext cx="7858180" cy="7143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dirty="0"/>
              <a:t>Р</a:t>
            </a:r>
            <a:r>
              <a:rPr lang="ru-RU" sz="2400" dirty="0" smtClean="0"/>
              <a:t>азница между </a:t>
            </a:r>
            <a:r>
              <a:rPr lang="ru-RU" sz="2400" dirty="0" err="1" smtClean="0"/>
              <a:t>аутсорсингом</a:t>
            </a:r>
            <a:r>
              <a:rPr lang="ru-RU" sz="2400" dirty="0" smtClean="0"/>
              <a:t> и субподрядчиком</a:t>
            </a:r>
            <a:endParaRPr lang="ru-RU" sz="2400" b="1" dirty="0" smtClean="0"/>
          </a:p>
        </p:txBody>
      </p:sp>
      <p:sp>
        <p:nvSpPr>
          <p:cNvPr id="239619" name="Text Box 2"/>
          <p:cNvSpPr txBox="1">
            <a:spLocks noChangeArrowheads="1"/>
          </p:cNvSpPr>
          <p:nvPr/>
        </p:nvSpPr>
        <p:spPr bwMode="auto">
          <a:xfrm>
            <a:off x="7429500" y="6492875"/>
            <a:ext cx="1633538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A6E6F4F-37A0-4B81-B172-652C8667992A}" type="slidenum">
              <a:rPr lang="ru-RU" sz="1000">
                <a:solidFill>
                  <a:srgbClr val="558ED5"/>
                </a:solidFill>
                <a:latin typeface="Verdana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ru-RU" sz="1000">
              <a:solidFill>
                <a:srgbClr val="558ED5"/>
              </a:solidFill>
              <a:latin typeface="Verdana" pitchFamily="34" charset="0"/>
            </a:endParaRPr>
          </a:p>
        </p:txBody>
      </p:sp>
      <p:sp>
        <p:nvSpPr>
          <p:cNvPr id="239621" name="Rectangle 4"/>
          <p:cNvSpPr>
            <a:spLocks noChangeArrowheads="1"/>
          </p:cNvSpPr>
          <p:nvPr/>
        </p:nvSpPr>
        <p:spPr bwMode="auto">
          <a:xfrm>
            <a:off x="714348" y="1357298"/>
            <a:ext cx="7615240" cy="38576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indent="355600"/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ru-RU" sz="1100" smtClean="0">
                <a:solidFill>
                  <a:schemeClr val="accent2">
                    <a:lumMod val="75000"/>
                  </a:schemeClr>
                </a:solidFill>
              </a:rPr>
              <a:t>© Набоков А.Б., 2011, </a:t>
            </a:r>
            <a:r>
              <a:rPr lang="en-US" sz="1100" smtClean="0">
                <a:solidFill>
                  <a:schemeClr val="accent2">
                    <a:lumMod val="75000"/>
                  </a:schemeClr>
                </a:solidFill>
              </a:rPr>
              <a:t>ecrm@rambler.ru</a:t>
            </a:r>
            <a:endParaRPr lang="ru-RU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500174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/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Аутсорсинг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предполагает тесное взаимодействие  и сотрудничество предприятия и аутсорсера.</a:t>
            </a:r>
          </a:p>
          <a:p>
            <a:pPr indent="27305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Взаимодействие с  субподрядчиком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формальное в рамках контракта (договора). </a:t>
            </a:r>
          </a:p>
          <a:p>
            <a:pPr indent="273050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Специализированные независимые предприятия поддерживают высокий уровень конкурентоспособности, в то время как корпорации, сосредоточившие у себя все процессы производства, часто оказываются менее эффективными. </a:t>
            </a:r>
          </a:p>
          <a:p>
            <a:pPr indent="273050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Для того чтобы эффективно сотрудничать со сторонними компаниями (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аутсорсерами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), предприятие должно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скорректировать свои бизнес-процессы. </a:t>
            </a:r>
          </a:p>
          <a:p>
            <a:pPr indent="273050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 период внутренней перестройки использование аутсорсинга может быть даже невыгодным, но по прошествии этого срока модель становится эффективной.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589339" y="2732088"/>
            <a:ext cx="2719387" cy="1676400"/>
            <a:chOff x="2261" y="1721"/>
            <a:chExt cx="1713" cy="1056"/>
          </a:xfrm>
          <a:solidFill>
            <a:schemeClr val="bg1"/>
          </a:solidFill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2676" y="2048"/>
              <a:ext cx="934" cy="384"/>
            </a:xfrm>
            <a:prstGeom prst="rect">
              <a:avLst/>
            </a:prstGeom>
            <a:grp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4800" dirty="0">
                  <a:solidFill>
                    <a:srgbClr val="C00000"/>
                  </a:solidFill>
                  <a:latin typeface="Arial" charset="0"/>
                </a:rPr>
                <a:t>?</a:t>
              </a:r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610" y="2249"/>
              <a:ext cx="364" cy="0"/>
            </a:xfrm>
            <a:prstGeom prst="line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 flipV="1">
              <a:off x="3143" y="1721"/>
              <a:ext cx="0" cy="336"/>
            </a:xfrm>
            <a:prstGeom prst="line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3143" y="2441"/>
              <a:ext cx="0" cy="336"/>
            </a:xfrm>
            <a:prstGeom prst="line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H="1">
              <a:off x="2261" y="2249"/>
              <a:ext cx="415" cy="0"/>
            </a:xfrm>
            <a:prstGeom prst="line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H="1" flipV="1">
              <a:off x="2313" y="1721"/>
              <a:ext cx="415" cy="336"/>
            </a:xfrm>
            <a:prstGeom prst="line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 flipV="1">
              <a:off x="3558" y="1721"/>
              <a:ext cx="364" cy="336"/>
            </a:xfrm>
            <a:prstGeom prst="line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2313" y="2441"/>
              <a:ext cx="415" cy="240"/>
            </a:xfrm>
            <a:prstGeom prst="line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3558" y="2441"/>
              <a:ext cx="364" cy="240"/>
            </a:xfrm>
            <a:prstGeom prst="line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17476" y="1539875"/>
            <a:ext cx="8832849" cy="4794251"/>
            <a:chOff x="74" y="970"/>
            <a:chExt cx="5564" cy="3020"/>
          </a:xfrm>
          <a:solidFill>
            <a:schemeClr val="bg1">
              <a:lumMod val="85000"/>
            </a:schemeClr>
          </a:solidFill>
        </p:grpSpPr>
        <p:sp>
          <p:nvSpPr>
            <p:cNvPr id="109583" name="Rectangle 4"/>
            <p:cNvSpPr>
              <a:spLocks noChangeArrowheads="1"/>
            </p:cNvSpPr>
            <p:nvPr/>
          </p:nvSpPr>
          <p:spPr bwMode="auto">
            <a:xfrm>
              <a:off x="1236" y="3616"/>
              <a:ext cx="306" cy="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tx2"/>
                  </a:solidFill>
                  <a:latin typeface="Century Gothic" pitchFamily="34" charset="0"/>
                </a:rPr>
                <a:t>Хуже</a:t>
              </a:r>
              <a:endParaRPr lang="ru-RU" sz="2000" b="1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109584" name="Rectangle 5"/>
            <p:cNvSpPr>
              <a:spLocks noChangeArrowheads="1"/>
            </p:cNvSpPr>
            <p:nvPr/>
          </p:nvSpPr>
          <p:spPr bwMode="auto">
            <a:xfrm>
              <a:off x="2914" y="3616"/>
              <a:ext cx="522" cy="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 dirty="0">
                  <a:solidFill>
                    <a:schemeClr val="tx2"/>
                  </a:solidFill>
                  <a:latin typeface="Century Gothic" pitchFamily="34" charset="0"/>
                </a:rPr>
                <a:t>Такое же</a:t>
              </a:r>
              <a:endParaRPr lang="ru-RU" sz="2000" b="1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109585" name="Rectangle 6"/>
            <p:cNvSpPr>
              <a:spLocks noChangeArrowheads="1"/>
            </p:cNvSpPr>
            <p:nvPr/>
          </p:nvSpPr>
          <p:spPr bwMode="auto">
            <a:xfrm>
              <a:off x="4635" y="3616"/>
              <a:ext cx="504" cy="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 dirty="0">
                  <a:solidFill>
                    <a:schemeClr val="tx2"/>
                  </a:solidFill>
                  <a:latin typeface="Century Gothic" pitchFamily="34" charset="0"/>
                </a:rPr>
                <a:t>Высокое</a:t>
              </a:r>
              <a:endParaRPr lang="ru-RU" sz="2000" b="1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109586" name="Rectangle 7"/>
            <p:cNvSpPr>
              <a:spLocks noChangeArrowheads="1"/>
            </p:cNvSpPr>
            <p:nvPr/>
          </p:nvSpPr>
          <p:spPr bwMode="auto">
            <a:xfrm rot="-5400000">
              <a:off x="136" y="1246"/>
              <a:ext cx="492" cy="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 dirty="0">
                  <a:solidFill>
                    <a:schemeClr val="tx2"/>
                  </a:solidFill>
                  <a:latin typeface="Century Gothic" pitchFamily="34" charset="0"/>
                </a:rPr>
                <a:t>Высокая</a:t>
              </a:r>
              <a:endParaRPr lang="ru-RU" sz="2000" b="1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109587" name="Rectangle 8"/>
            <p:cNvSpPr>
              <a:spLocks noChangeArrowheads="1"/>
            </p:cNvSpPr>
            <p:nvPr/>
          </p:nvSpPr>
          <p:spPr bwMode="auto">
            <a:xfrm rot="-5400000">
              <a:off x="135" y="2162"/>
              <a:ext cx="494" cy="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 dirty="0">
                  <a:solidFill>
                    <a:schemeClr val="tx2"/>
                  </a:solidFill>
                  <a:latin typeface="Century Gothic" pitchFamily="34" charset="0"/>
                </a:rPr>
                <a:t>Средняя</a:t>
              </a:r>
              <a:endParaRPr lang="ru-RU" sz="2000" b="1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109588" name="Rectangle 9"/>
            <p:cNvSpPr>
              <a:spLocks noChangeArrowheads="1"/>
            </p:cNvSpPr>
            <p:nvPr/>
          </p:nvSpPr>
          <p:spPr bwMode="auto">
            <a:xfrm rot="-5400000">
              <a:off x="187" y="3067"/>
              <a:ext cx="389" cy="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 dirty="0">
                  <a:solidFill>
                    <a:schemeClr val="tx2"/>
                  </a:solidFill>
                  <a:latin typeface="Century Gothic" pitchFamily="34" charset="0"/>
                </a:rPr>
                <a:t>Низкая</a:t>
              </a:r>
              <a:endParaRPr lang="ru-RU" sz="2000" b="1" dirty="0">
                <a:solidFill>
                  <a:schemeClr val="tx2"/>
                </a:solidFill>
                <a:latin typeface="Century Gothic" pitchFamily="34" charset="0"/>
              </a:endParaRPr>
            </a:p>
          </p:txBody>
        </p:sp>
        <p:sp>
          <p:nvSpPr>
            <p:cNvPr id="109589" name="Text Box 19"/>
            <p:cNvSpPr txBox="1">
              <a:spLocks noChangeArrowheads="1"/>
            </p:cNvSpPr>
            <p:nvPr/>
          </p:nvSpPr>
          <p:spPr bwMode="auto">
            <a:xfrm>
              <a:off x="585" y="3777"/>
              <a:ext cx="5053" cy="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2225">
              <a:noFill/>
              <a:miter lim="800000"/>
              <a:headEnd/>
              <a:tailEnd type="none" w="med" len="lg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rgbClr val="C00000"/>
                  </a:solidFill>
                  <a:latin typeface="Century Gothic" pitchFamily="34" charset="0"/>
                </a:rPr>
                <a:t>Качество компетенций / работ / результатов по сравнению с рынком</a:t>
              </a:r>
            </a:p>
          </p:txBody>
        </p:sp>
        <p:sp>
          <p:nvSpPr>
            <p:cNvPr id="109590" name="Text Box 20"/>
            <p:cNvSpPr txBox="1">
              <a:spLocks noChangeArrowheads="1"/>
            </p:cNvSpPr>
            <p:nvPr/>
          </p:nvSpPr>
          <p:spPr bwMode="auto">
            <a:xfrm rot="16200000">
              <a:off x="-1093" y="2137"/>
              <a:ext cx="2548" cy="2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2225">
              <a:noFill/>
              <a:miter lim="800000"/>
              <a:headEnd/>
              <a:tailEnd type="none" w="med" len="lg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dirty="0">
                  <a:solidFill>
                    <a:schemeClr val="tx2"/>
                  </a:solidFill>
                  <a:latin typeface="Century Gothic" pitchFamily="34" charset="0"/>
                </a:rPr>
                <a:t>Стратегическая важность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911225" y="1522414"/>
            <a:ext cx="8154988" cy="4041775"/>
            <a:chOff x="574" y="959"/>
            <a:chExt cx="5137" cy="2546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74" y="959"/>
              <a:ext cx="1678" cy="7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УЧИСЬ (РАЗВИВАЙ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КОМПЕТЕНЦИИ) И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СОТРУДНИЧАЙ С ЛИДЕРОМ ОТРАСЛИ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2309" y="959"/>
              <a:ext cx="1678" cy="7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РАЗВИВАЙ КОМПЕТЕНЦИИ И АКТИВЫ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(ИНВЕСТИРУЙ)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033" y="959"/>
              <a:ext cx="1678" cy="7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ЗАЩИЩАЙ КОМПЕТЕНЦИИ И АКТИВЫ</a:t>
              </a: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032" y="1882"/>
              <a:ext cx="1678" cy="7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ВЫДЕЛЯЙ 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ДЗО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(ДИВЕРСИФИКАЦИЯ)</a:t>
              </a: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033" y="2785"/>
              <a:ext cx="1678" cy="7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ВЫДЕЛЯЙ 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ДЗО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(ПРОДАЖА)</a:t>
              </a: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574" y="1882"/>
              <a:ext cx="1678" cy="7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ЛИКВИДИРУЙ, ПОКУПАЙ РЕЗУЛЬТАТЫ У ЛИДЕРА ОТРАСЛИ</a:t>
              </a: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585" y="2785"/>
              <a:ext cx="1678" cy="7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ЛИКВИДИРУЙ, ПОКУПАЙ РЕЗУЛЬТАТЫ НА РЫНКЕ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(ТЕНДЕРЫ)</a:t>
              </a: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2309" y="2785"/>
              <a:ext cx="1678" cy="7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anchor="ctr" anchorCtr="1"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ЛИКВИДИРУЙ, ПОКУПАЙ РЕЗУЛЬТАТЫ НА РЫНКЕ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(ПЕРЕВОД ПЕРСОНАЛА)</a:t>
              </a:r>
            </a:p>
          </p:txBody>
        </p:sp>
      </p:grp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928663" y="500042"/>
            <a:ext cx="7786742" cy="4603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91437" tIns="45718" rIns="91437" bIns="45718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bg1"/>
                </a:solidFill>
                <a:ea typeface="+mj-ea"/>
              </a:rPr>
              <a:t>Матрица аутсорсинга Хлебникова</a:t>
            </a:r>
            <a:endParaRPr lang="ru-RU" sz="2400" b="1" i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Набоков А.Б., 2011, </a:t>
            </a:r>
            <a:r>
              <a:rPr lang="en-US" smtClean="0"/>
              <a:t>ecrm@rambler.ru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12794</TotalTime>
  <Words>2342</Words>
  <Application>Microsoft Office PowerPoint</Application>
  <PresentationFormat>Экран (4:3)</PresentationFormat>
  <Paragraphs>325</Paragraphs>
  <Slides>28</Slides>
  <Notes>14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Worksheet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</vt:lpstr>
      <vt:lpstr>Слайд 13</vt:lpstr>
      <vt:lpstr>Принципы принятия решения вывода на аутсорсинг  клининговых услуг </vt:lpstr>
      <vt:lpstr>Рыночные программы снижения транспортных издержек</vt:lpstr>
      <vt:lpstr>Анализ рыночных предложений направленных на сокращения транспортных издержек</vt:lpstr>
      <vt:lpstr>1. Управление автопарком («Fleet management»)</vt:lpstr>
      <vt:lpstr>Перечень услуг,  в рамках программы «Fleet management»</vt:lpstr>
      <vt:lpstr>2. Транспортный аутсорсинг</vt:lpstr>
      <vt:lpstr>Содержание пакета услуг транспортного аутсорсинга</vt:lpstr>
      <vt:lpstr>3. Финансовый лизинг</vt:lpstr>
      <vt:lpstr>4. Операционный лизинг</vt:lpstr>
      <vt:lpstr>Основные преимущества  программы «ОпераЦИОННЫЙ лизинг»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Samsung</cp:lastModifiedBy>
  <cp:revision>28</cp:revision>
  <dcterms:created xsi:type="dcterms:W3CDTF">2010-10-06T18:34:21Z</dcterms:created>
  <dcterms:modified xsi:type="dcterms:W3CDTF">2012-07-31T10:37:50Z</dcterms:modified>
</cp:coreProperties>
</file>